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691" r:id="rId3"/>
  </p:sldMasterIdLst>
  <p:notesMasterIdLst>
    <p:notesMasterId r:id="rId18"/>
  </p:notesMasterIdLst>
  <p:sldIdLst>
    <p:sldId id="262" r:id="rId4"/>
    <p:sldId id="279" r:id="rId5"/>
    <p:sldId id="273" r:id="rId6"/>
    <p:sldId id="285" r:id="rId7"/>
    <p:sldId id="276" r:id="rId8"/>
    <p:sldId id="280" r:id="rId9"/>
    <p:sldId id="277" r:id="rId10"/>
    <p:sldId id="281" r:id="rId11"/>
    <p:sldId id="282" r:id="rId12"/>
    <p:sldId id="283" r:id="rId13"/>
    <p:sldId id="284" r:id="rId14"/>
    <p:sldId id="287" r:id="rId15"/>
    <p:sldId id="286" r:id="rId16"/>
    <p:sldId id="263" r:id="rId17"/>
  </p:sldIdLst>
  <p:sldSz cx="12192000" cy="6858000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108" y="78"/>
      </p:cViewPr>
      <p:guideLst>
        <p:guide orient="horz" pos="2183"/>
        <p:guide pos="38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51162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3398E5-4F34-41FF-B19D-1EFAC733045F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84725"/>
            <a:ext cx="5446712" cy="39131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450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038" y="9442450"/>
            <a:ext cx="2951162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FBBC79-DFA7-47FF-9AC0-373913C6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981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AEFFAF-42B2-46AF-9009-8A2332E546FF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4839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1907"/>
            <a:ext cx="12189883" cy="6854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3363692"/>
            <a:ext cx="10363200" cy="1470025"/>
          </a:xfrm>
        </p:spPr>
        <p:txBody>
          <a:bodyPr>
            <a:normAutofit/>
          </a:bodyPr>
          <a:lstStyle>
            <a:lvl1pPr>
              <a:defRPr sz="54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4865834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000" b="0">
                <a:solidFill>
                  <a:schemeClr val="bg1"/>
                </a:solidFill>
                <a:latin typeface="+mj-lt"/>
              </a:defRPr>
            </a:lvl1pPr>
            <a:lvl2pPr marL="4897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79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693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591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386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284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18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9222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16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480"/>
            </a:lvl1pPr>
            <a:lvl2pPr marL="489778" indent="0">
              <a:buNone/>
              <a:defRPr sz="3000"/>
            </a:lvl2pPr>
            <a:lvl3pPr marL="979555" indent="0">
              <a:buNone/>
              <a:defRPr sz="2520"/>
            </a:lvl3pPr>
            <a:lvl4pPr marL="1469332" indent="0">
              <a:buNone/>
              <a:defRPr sz="2160"/>
            </a:lvl4pPr>
            <a:lvl5pPr marL="1959109" indent="0">
              <a:buNone/>
              <a:defRPr sz="2160"/>
            </a:lvl5pPr>
            <a:lvl6pPr marL="2448887" indent="0">
              <a:buNone/>
              <a:defRPr sz="2160"/>
            </a:lvl6pPr>
            <a:lvl7pPr marL="2938664" indent="0">
              <a:buNone/>
              <a:defRPr sz="2160"/>
            </a:lvl7pPr>
            <a:lvl8pPr marL="3428442" indent="0">
              <a:buNone/>
              <a:defRPr sz="2160"/>
            </a:lvl8pPr>
            <a:lvl9pPr marL="3918220" indent="0">
              <a:buNone/>
              <a:defRPr sz="216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40"/>
            <a:ext cx="7315200" cy="804863"/>
          </a:xfrm>
        </p:spPr>
        <p:txBody>
          <a:bodyPr/>
          <a:lstStyle>
            <a:lvl1pPr marL="0" indent="0">
              <a:buNone/>
              <a:defRPr sz="1560"/>
            </a:lvl1pPr>
            <a:lvl2pPr marL="489778" indent="0">
              <a:buNone/>
              <a:defRPr sz="1320"/>
            </a:lvl2pPr>
            <a:lvl3pPr marL="979555" indent="0">
              <a:buNone/>
              <a:defRPr sz="1080"/>
            </a:lvl3pPr>
            <a:lvl4pPr marL="1469332" indent="0">
              <a:buNone/>
              <a:defRPr sz="960"/>
            </a:lvl4pPr>
            <a:lvl5pPr marL="1959109" indent="0">
              <a:buNone/>
              <a:defRPr sz="960"/>
            </a:lvl5pPr>
            <a:lvl6pPr marL="2448887" indent="0">
              <a:buNone/>
              <a:defRPr sz="960"/>
            </a:lvl6pPr>
            <a:lvl7pPr marL="2938664" indent="0">
              <a:buNone/>
              <a:defRPr sz="960"/>
            </a:lvl7pPr>
            <a:lvl8pPr marL="3428442" indent="0">
              <a:buNone/>
              <a:defRPr sz="960"/>
            </a:lvl8pPr>
            <a:lvl9pPr marL="3918220" indent="0">
              <a:buNone/>
              <a:defRPr sz="96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0B2044-EE63-44D6-8D51-8CB9252DB806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686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9C9C67-DEB4-4E2A-9BCB-D6D47D71225B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295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337802" y="303214"/>
            <a:ext cx="3206750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3318" y="303214"/>
            <a:ext cx="9421283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A6F62E-187A-4A5E-868C-B232F9467CDF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546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559"/>
            <a:ext cx="12192000" cy="68571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5637493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1593"/>
            <a:ext cx="12189883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901584" y="5129213"/>
            <a:ext cx="1231900" cy="37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156" tIns="53078" rIns="106156" bIns="53078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5813" indent="-227013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30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02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74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46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400" smtClean="0">
              <a:solidFill>
                <a:srgbClr val="000000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930" y="1606887"/>
            <a:ext cx="9760919" cy="4829254"/>
          </a:xfrm>
        </p:spPr>
        <p:txBody>
          <a:bodyPr/>
          <a:lstStyle>
            <a:lvl1pPr marL="422395" indent="0">
              <a:buFontTx/>
              <a:buNone/>
              <a:defRPr b="1">
                <a:latin typeface="+mj-lt"/>
              </a:defRPr>
            </a:lvl1pPr>
            <a:lvl2pPr marL="418717" indent="3710">
              <a:defRPr>
                <a:latin typeface="+mj-lt"/>
              </a:defRPr>
            </a:lvl2pPr>
            <a:lvl3pPr marL="730436" indent="-302510">
              <a:tabLst/>
              <a:defRPr>
                <a:latin typeface="+mj-lt"/>
              </a:defRPr>
            </a:lvl3pPr>
            <a:lvl4pPr marL="0" indent="418717">
              <a:lnSpc>
                <a:spcPts val="2104"/>
              </a:lnSpc>
              <a:spcBef>
                <a:spcPts val="468"/>
              </a:spcBef>
              <a:defRPr>
                <a:latin typeface="+mj-lt"/>
              </a:defRPr>
            </a:lvl4pPr>
            <a:lvl5pPr>
              <a:lnSpc>
                <a:spcPts val="2104"/>
              </a:lnSpc>
              <a:spcBef>
                <a:spcPts val="468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96847" y="501087"/>
            <a:ext cx="9782923" cy="1105802"/>
          </a:xfrm>
        </p:spPr>
        <p:txBody>
          <a:bodyPr/>
          <a:lstStyle>
            <a:lvl1pPr marL="0" marR="0" indent="0" defTabSz="12119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266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1213878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9D0797A-33CF-4BB8-8CCB-9DDB0B488B5F}" type="slidenum">
              <a:rPr lang="ru-RU" alt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372457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559"/>
            <a:ext cx="12192000" cy="685719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914400" y="3726709"/>
            <a:ext cx="10363200" cy="1470025"/>
          </a:xfrm>
        </p:spPr>
        <p:txBody>
          <a:bodyPr>
            <a:normAutofit/>
          </a:bodyPr>
          <a:lstStyle>
            <a:lvl1pPr>
              <a:defRPr sz="6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828800" y="5228795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333" b="0">
                <a:solidFill>
                  <a:schemeClr val="bg1"/>
                </a:solidFill>
                <a:latin typeface="+mj-lt"/>
              </a:defRPr>
            </a:lvl1pPr>
            <a:lvl2pPr marL="5415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3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247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66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07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49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9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325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69497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741"/>
            <a:ext cx="12192000" cy="6857193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304669" y="1247808"/>
            <a:ext cx="8137177" cy="4773480"/>
          </a:xfrm>
        </p:spPr>
        <p:txBody>
          <a:bodyPr anchor="t">
            <a:normAutofit/>
          </a:bodyPr>
          <a:lstStyle>
            <a:lvl1pPr algn="l">
              <a:lnSpc>
                <a:spcPts val="7188"/>
              </a:lnSpc>
              <a:defRPr sz="6267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81652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4918" y="2006660"/>
            <a:ext cx="10176933" cy="4275665"/>
          </a:xfrm>
        </p:spPr>
        <p:txBody>
          <a:bodyPr>
            <a:noAutofit/>
          </a:bodyPr>
          <a:lstStyle>
            <a:lvl1pPr marL="377504" indent="0">
              <a:buFontTx/>
              <a:buNone/>
              <a:defRPr b="1">
                <a:latin typeface="+mj-lt"/>
              </a:defRPr>
            </a:lvl1pPr>
            <a:lvl2pPr marL="374216" indent="3313">
              <a:defRPr>
                <a:latin typeface="+mj-lt"/>
              </a:defRPr>
            </a:lvl2pPr>
            <a:lvl3pPr marL="652810" indent="-270360">
              <a:tabLst/>
              <a:defRPr>
                <a:latin typeface="+mj-lt"/>
              </a:defRPr>
            </a:lvl3pPr>
            <a:lvl4pPr marL="0" indent="374216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7902187" y="5127076"/>
            <a:ext cx="1231491" cy="376853"/>
          </a:xfrm>
          <a:prstGeom prst="rect">
            <a:avLst/>
          </a:prstGeom>
          <a:noFill/>
        </p:spPr>
        <p:txBody>
          <a:bodyPr wrap="square" lIns="94951" tIns="47477" rIns="94951" bIns="47477" rtlCol="0">
            <a:noAutofit/>
          </a:bodyPr>
          <a:lstStyle/>
          <a:p>
            <a:pPr defTabSz="1083148"/>
            <a:endParaRPr lang="ru-RU" sz="2133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14919" y="745086"/>
            <a:ext cx="10064851" cy="1261535"/>
          </a:xfrm>
        </p:spPr>
        <p:txBody>
          <a:bodyPr/>
          <a:lstStyle>
            <a:lvl1pPr marL="0" marR="0" indent="0" defTabSz="10831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600"/>
            </a:lvl1pPr>
          </a:lstStyle>
          <a:p>
            <a:pPr marL="0" marR="0" lvl="0" indent="0" defTabSz="10831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5067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9197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4918" y="2006660"/>
            <a:ext cx="10176933" cy="4275665"/>
          </a:xfrm>
        </p:spPr>
        <p:txBody>
          <a:bodyPr>
            <a:noAutofit/>
          </a:bodyPr>
          <a:lstStyle>
            <a:lvl1pPr marL="377504" indent="0">
              <a:buFontTx/>
              <a:buNone/>
              <a:defRPr b="1">
                <a:latin typeface="+mj-lt"/>
              </a:defRPr>
            </a:lvl1pPr>
            <a:lvl2pPr marL="374216" indent="3313">
              <a:defRPr>
                <a:latin typeface="+mj-lt"/>
              </a:defRPr>
            </a:lvl2pPr>
            <a:lvl3pPr marL="652810" indent="-270360">
              <a:tabLst/>
              <a:defRPr>
                <a:latin typeface="+mj-lt"/>
              </a:defRPr>
            </a:lvl3pPr>
            <a:lvl4pPr marL="0" indent="374216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7902187" y="5127076"/>
            <a:ext cx="1231491" cy="376853"/>
          </a:xfrm>
          <a:prstGeom prst="rect">
            <a:avLst/>
          </a:prstGeom>
          <a:noFill/>
        </p:spPr>
        <p:txBody>
          <a:bodyPr wrap="square" lIns="94951" tIns="47477" rIns="94951" bIns="47477" rtlCol="0">
            <a:noAutofit/>
          </a:bodyPr>
          <a:lstStyle/>
          <a:p>
            <a:pPr defTabSz="1083148"/>
            <a:endParaRPr lang="ru-RU" sz="2133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14961" y="745068"/>
            <a:ext cx="10176932" cy="1261533"/>
          </a:xfrm>
        </p:spPr>
        <p:txBody>
          <a:bodyPr>
            <a:noAutofit/>
          </a:bodyPr>
          <a:lstStyle>
            <a:lvl1pPr marL="0" marR="0" indent="0" defTabSz="10831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600"/>
            </a:lvl1pPr>
          </a:lstStyle>
          <a:p>
            <a:pPr marL="0" marR="0" lvl="0" indent="0" defTabSz="10831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5067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6445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1559"/>
            <a:ext cx="12191997" cy="685719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4918" y="2006660"/>
            <a:ext cx="10176933" cy="4275665"/>
          </a:xfrm>
        </p:spPr>
        <p:txBody>
          <a:bodyPr>
            <a:noAutofit/>
          </a:bodyPr>
          <a:lstStyle>
            <a:lvl1pPr marL="377504" indent="0">
              <a:buFontTx/>
              <a:buNone/>
              <a:defRPr b="1">
                <a:latin typeface="+mj-lt"/>
              </a:defRPr>
            </a:lvl1pPr>
            <a:lvl2pPr marL="377504" indent="0">
              <a:defRPr>
                <a:latin typeface="+mj-lt"/>
              </a:defRPr>
            </a:lvl2pPr>
            <a:lvl3pPr marL="652810" indent="-270360">
              <a:defRPr>
                <a:latin typeface="+mj-lt"/>
              </a:defRPr>
            </a:lvl3pPr>
            <a:lvl4pPr marL="0" indent="374216">
              <a:defRPr>
                <a:latin typeface="+mj-lt"/>
              </a:defRPr>
            </a:lvl4pPr>
            <a:lvl5pPr marL="149025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14961" y="745068"/>
            <a:ext cx="10176932" cy="1261533"/>
          </a:xfrm>
        </p:spPr>
        <p:txBody>
          <a:bodyPr>
            <a:noAutofit/>
          </a:bodyPr>
          <a:lstStyle>
            <a:lvl1pPr marL="0" marR="0" indent="0" defTabSz="10831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600"/>
            </a:lvl1pPr>
          </a:lstStyle>
          <a:p>
            <a:pPr marL="0" marR="0" lvl="0" indent="0" defTabSz="10831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5067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705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1906"/>
            <a:ext cx="12189883" cy="6856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7901519" y="5126357"/>
            <a:ext cx="1231900" cy="377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5873" tIns="42936" rIns="85873" bIns="42936"/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97917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sz="1920" smtClean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50" y="1606871"/>
            <a:ext cx="9760919" cy="4829254"/>
          </a:xfrm>
        </p:spPr>
        <p:txBody>
          <a:bodyPr/>
          <a:lstStyle>
            <a:lvl1pPr marL="341406" indent="0">
              <a:buFontTx/>
              <a:buNone/>
              <a:defRPr b="1">
                <a:latin typeface="+mj-lt"/>
              </a:defRPr>
            </a:lvl1pPr>
            <a:lvl2pPr marL="338424" indent="2982">
              <a:defRPr>
                <a:latin typeface="+mj-lt"/>
              </a:defRPr>
            </a:lvl2pPr>
            <a:lvl3pPr marL="590377" indent="-244500">
              <a:tabLst/>
              <a:defRPr>
                <a:latin typeface="+mj-lt"/>
              </a:defRPr>
            </a:lvl3pPr>
            <a:lvl4pPr marL="0" indent="338424">
              <a:lnSpc>
                <a:spcPts val="1691"/>
              </a:lnSpc>
              <a:spcBef>
                <a:spcPts val="376"/>
              </a:spcBef>
              <a:defRPr>
                <a:latin typeface="+mj-lt"/>
              </a:defRPr>
            </a:lvl4pPr>
            <a:lvl5pPr>
              <a:lnSpc>
                <a:spcPts val="1691"/>
              </a:lnSpc>
              <a:spcBef>
                <a:spcPts val="376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96847" y="501070"/>
            <a:ext cx="9782923" cy="1105802"/>
          </a:xfrm>
        </p:spPr>
        <p:txBody>
          <a:bodyPr/>
          <a:lstStyle>
            <a:lvl1pPr marL="0" marR="0" indent="0" defTabSz="97955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4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4A33CF-D9D7-4F2E-AD83-2EC7DC596315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3554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559"/>
            <a:ext cx="12192000" cy="685719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4918" y="2006660"/>
            <a:ext cx="10176933" cy="4275665"/>
          </a:xfrm>
        </p:spPr>
        <p:txBody>
          <a:bodyPr>
            <a:noAutofit/>
          </a:bodyPr>
          <a:lstStyle>
            <a:lvl1pPr marL="377504" indent="0">
              <a:buFontTx/>
              <a:buNone/>
              <a:defRPr b="1">
                <a:latin typeface="+mj-lt"/>
              </a:defRPr>
            </a:lvl1pPr>
            <a:lvl2pPr marL="377504" indent="0">
              <a:defRPr>
                <a:latin typeface="+mj-lt"/>
              </a:defRPr>
            </a:lvl2pPr>
            <a:lvl3pPr marL="652810" indent="-270360">
              <a:defRPr>
                <a:latin typeface="+mj-lt"/>
              </a:defRPr>
            </a:lvl3pPr>
            <a:lvl4pPr marL="0" indent="374216">
              <a:defRPr>
                <a:latin typeface="+mj-lt"/>
              </a:defRPr>
            </a:lvl4pPr>
            <a:lvl5pPr marL="149025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14961" y="745068"/>
            <a:ext cx="10176932" cy="1261533"/>
          </a:xfrm>
        </p:spPr>
        <p:txBody>
          <a:bodyPr>
            <a:noAutofit/>
          </a:bodyPr>
          <a:lstStyle>
            <a:lvl1pPr marL="0" marR="0" indent="0" defTabSz="10831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600"/>
            </a:lvl1pPr>
          </a:lstStyle>
          <a:p>
            <a:pPr marL="0" marR="0" lvl="0" indent="0" defTabSz="10831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5067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9434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741"/>
            <a:ext cx="12192000" cy="685719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2728" y="1970917"/>
            <a:ext cx="7649123" cy="1362075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42728" y="470729"/>
            <a:ext cx="7649123" cy="1500187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157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2pPr>
            <a:lvl3pPr marL="10831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3pPr>
            <a:lvl4pPr marL="1624714" indent="0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4pPr>
            <a:lvl5pPr marL="2166285" indent="0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5pPr>
            <a:lvl6pPr marL="2707863" indent="0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6pPr>
            <a:lvl7pPr marL="3249441" indent="0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7pPr>
            <a:lvl8pPr marL="3791011" indent="0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8pPr>
            <a:lvl9pPr marL="4332589" indent="0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774373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4918" y="745083"/>
            <a:ext cx="10767483" cy="1261535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14920" y="2006601"/>
            <a:ext cx="4863435" cy="4275667"/>
          </a:xfrm>
        </p:spPr>
        <p:txBody>
          <a:bodyPr/>
          <a:lstStyle>
            <a:lvl1pPr>
              <a:defRPr sz="3333"/>
            </a:lvl1pPr>
            <a:lvl2pPr>
              <a:defRPr sz="2800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0" y="2006601"/>
            <a:ext cx="4895851" cy="4275667"/>
          </a:xfrm>
        </p:spPr>
        <p:txBody>
          <a:bodyPr/>
          <a:lstStyle>
            <a:lvl1pPr>
              <a:defRPr sz="3333"/>
            </a:lvl1pPr>
            <a:lvl2pPr>
              <a:defRPr sz="2800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5447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40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67"/>
            <a:ext cx="5386917" cy="639761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41577" indent="0">
              <a:buNone/>
              <a:defRPr sz="2400" b="1"/>
            </a:lvl2pPr>
            <a:lvl3pPr marL="1083148" indent="0">
              <a:buNone/>
              <a:defRPr sz="2133" b="1"/>
            </a:lvl3pPr>
            <a:lvl4pPr marL="1624714" indent="0">
              <a:buNone/>
              <a:defRPr sz="1867" b="1"/>
            </a:lvl4pPr>
            <a:lvl5pPr marL="2166285" indent="0">
              <a:buNone/>
              <a:defRPr sz="1867" b="1"/>
            </a:lvl5pPr>
            <a:lvl6pPr marL="2707863" indent="0">
              <a:buNone/>
              <a:defRPr sz="1867" b="1"/>
            </a:lvl6pPr>
            <a:lvl7pPr marL="3249441" indent="0">
              <a:buNone/>
              <a:defRPr sz="1867" b="1"/>
            </a:lvl7pPr>
            <a:lvl8pPr marL="3791011" indent="0">
              <a:buNone/>
              <a:defRPr sz="1867" b="1"/>
            </a:lvl8pPr>
            <a:lvl9pPr marL="4332589" indent="0">
              <a:buNone/>
              <a:defRPr sz="1867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44" y="1535167"/>
            <a:ext cx="5389033" cy="639761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41577" indent="0">
              <a:buNone/>
              <a:defRPr sz="2400" b="1"/>
            </a:lvl2pPr>
            <a:lvl3pPr marL="1083148" indent="0">
              <a:buNone/>
              <a:defRPr sz="2133" b="1"/>
            </a:lvl3pPr>
            <a:lvl4pPr marL="1624714" indent="0">
              <a:buNone/>
              <a:defRPr sz="1867" b="1"/>
            </a:lvl4pPr>
            <a:lvl5pPr marL="2166285" indent="0">
              <a:buNone/>
              <a:defRPr sz="1867" b="1"/>
            </a:lvl5pPr>
            <a:lvl6pPr marL="2707863" indent="0">
              <a:buNone/>
              <a:defRPr sz="1867" b="1"/>
            </a:lvl6pPr>
            <a:lvl7pPr marL="3249441" indent="0">
              <a:buNone/>
              <a:defRPr sz="1867" b="1"/>
            </a:lvl7pPr>
            <a:lvl8pPr marL="3791011" indent="0">
              <a:buNone/>
              <a:defRPr sz="1867" b="1"/>
            </a:lvl8pPr>
            <a:lvl9pPr marL="4332589" indent="0">
              <a:buNone/>
              <a:defRPr sz="1867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444" y="2174875"/>
            <a:ext cx="5389033" cy="3951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0359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8666" y="1037861"/>
            <a:ext cx="1008374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5730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0821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45" y="273108"/>
            <a:ext cx="4011084" cy="116204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2"/>
          </a:xfrm>
        </p:spPr>
        <p:txBody>
          <a:bodyPr/>
          <a:lstStyle>
            <a:lvl1pPr>
              <a:defRPr sz="3867"/>
            </a:lvl1pPr>
            <a:lvl2pPr>
              <a:defRPr sz="3333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45" y="1435104"/>
            <a:ext cx="4011084" cy="4691063"/>
          </a:xfrm>
        </p:spPr>
        <p:txBody>
          <a:bodyPr/>
          <a:lstStyle>
            <a:lvl1pPr marL="0" indent="0">
              <a:buNone/>
              <a:defRPr sz="1733"/>
            </a:lvl1pPr>
            <a:lvl2pPr marL="541577" indent="0">
              <a:buNone/>
              <a:defRPr sz="1467"/>
            </a:lvl2pPr>
            <a:lvl3pPr marL="1083148" indent="0">
              <a:buNone/>
              <a:defRPr sz="1200"/>
            </a:lvl3pPr>
            <a:lvl4pPr marL="1624714" indent="0">
              <a:buNone/>
              <a:defRPr sz="1067"/>
            </a:lvl4pPr>
            <a:lvl5pPr marL="2166285" indent="0">
              <a:buNone/>
              <a:defRPr sz="1067"/>
            </a:lvl5pPr>
            <a:lvl6pPr marL="2707863" indent="0">
              <a:buNone/>
              <a:defRPr sz="1067"/>
            </a:lvl6pPr>
            <a:lvl7pPr marL="3249441" indent="0">
              <a:buNone/>
              <a:defRPr sz="1067"/>
            </a:lvl7pPr>
            <a:lvl8pPr marL="3791011" indent="0">
              <a:buNone/>
              <a:defRPr sz="1067"/>
            </a:lvl8pPr>
            <a:lvl9pPr marL="4332589" indent="0">
              <a:buNone/>
              <a:defRPr sz="106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8127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867"/>
            </a:lvl1pPr>
            <a:lvl2pPr marL="541577" indent="0">
              <a:buNone/>
              <a:defRPr sz="3333"/>
            </a:lvl2pPr>
            <a:lvl3pPr marL="1083148" indent="0">
              <a:buNone/>
              <a:defRPr sz="2800"/>
            </a:lvl3pPr>
            <a:lvl4pPr marL="1624714" indent="0">
              <a:buNone/>
              <a:defRPr sz="2400"/>
            </a:lvl4pPr>
            <a:lvl5pPr marL="2166285" indent="0">
              <a:buNone/>
              <a:defRPr sz="2400"/>
            </a:lvl5pPr>
            <a:lvl6pPr marL="2707863" indent="0">
              <a:buNone/>
              <a:defRPr sz="2400"/>
            </a:lvl6pPr>
            <a:lvl7pPr marL="3249441" indent="0">
              <a:buNone/>
              <a:defRPr sz="2400"/>
            </a:lvl7pPr>
            <a:lvl8pPr marL="3791011" indent="0">
              <a:buNone/>
              <a:defRPr sz="2400"/>
            </a:lvl8pPr>
            <a:lvl9pPr marL="4332589" indent="0">
              <a:buNone/>
              <a:defRPr sz="24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55"/>
            <a:ext cx="7315200" cy="804863"/>
          </a:xfrm>
        </p:spPr>
        <p:txBody>
          <a:bodyPr/>
          <a:lstStyle>
            <a:lvl1pPr marL="0" indent="0">
              <a:buNone/>
              <a:defRPr sz="1733"/>
            </a:lvl1pPr>
            <a:lvl2pPr marL="541577" indent="0">
              <a:buNone/>
              <a:defRPr sz="1467"/>
            </a:lvl2pPr>
            <a:lvl3pPr marL="1083148" indent="0">
              <a:buNone/>
              <a:defRPr sz="1200"/>
            </a:lvl3pPr>
            <a:lvl4pPr marL="1624714" indent="0">
              <a:buNone/>
              <a:defRPr sz="1067"/>
            </a:lvl4pPr>
            <a:lvl5pPr marL="2166285" indent="0">
              <a:buNone/>
              <a:defRPr sz="1067"/>
            </a:lvl5pPr>
            <a:lvl6pPr marL="2707863" indent="0">
              <a:buNone/>
              <a:defRPr sz="1067"/>
            </a:lvl6pPr>
            <a:lvl7pPr marL="3249441" indent="0">
              <a:buNone/>
              <a:defRPr sz="1067"/>
            </a:lvl7pPr>
            <a:lvl8pPr marL="3791011" indent="0">
              <a:buNone/>
              <a:defRPr sz="1067"/>
            </a:lvl8pPr>
            <a:lvl9pPr marL="4332589" indent="0">
              <a:buNone/>
              <a:defRPr sz="106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5998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4585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337806" y="303212"/>
            <a:ext cx="3206751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3317" y="303212"/>
            <a:ext cx="9421283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490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2189884" cy="6856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50" y="1606871"/>
            <a:ext cx="9760919" cy="4829254"/>
          </a:xfrm>
        </p:spPr>
        <p:txBody>
          <a:bodyPr/>
          <a:lstStyle>
            <a:lvl1pPr marL="341406" indent="0">
              <a:buFontTx/>
              <a:buNone/>
              <a:defRPr b="1">
                <a:latin typeface="+mj-lt"/>
              </a:defRPr>
            </a:lvl1pPr>
            <a:lvl2pPr marL="341406" indent="0">
              <a:defRPr>
                <a:latin typeface="+mj-lt"/>
              </a:defRPr>
            </a:lvl2pPr>
            <a:lvl3pPr marL="590377" indent="-244500">
              <a:defRPr>
                <a:latin typeface="+mj-lt"/>
              </a:defRPr>
            </a:lvl3pPr>
            <a:lvl4pPr marL="0" indent="338424">
              <a:defRPr>
                <a:latin typeface="+mj-lt"/>
              </a:defRPr>
            </a:lvl4pPr>
            <a:lvl5pPr marL="134773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95904" y="501070"/>
            <a:ext cx="9783868" cy="1105802"/>
          </a:xfrm>
        </p:spPr>
        <p:txBody>
          <a:bodyPr/>
          <a:lstStyle>
            <a:lvl1pPr marL="0" marR="0" indent="0" defTabSz="97955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4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7AEBCEB-D75C-40E5-A253-78A65996276A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1003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7797" y="489550"/>
            <a:ext cx="9791972" cy="111012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087797" y="1599673"/>
            <a:ext cx="9791972" cy="4836452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11098775" y="6041606"/>
            <a:ext cx="827160" cy="63209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6867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1593"/>
            <a:ext cx="12189883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901584" y="5129213"/>
            <a:ext cx="1231900" cy="37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156" tIns="53078" rIns="106156" bIns="53078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5813" indent="-227013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30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02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74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46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400" smtClean="0">
              <a:solidFill>
                <a:srgbClr val="000000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930" y="1606887"/>
            <a:ext cx="9760919" cy="4829254"/>
          </a:xfrm>
        </p:spPr>
        <p:txBody>
          <a:bodyPr/>
          <a:lstStyle>
            <a:lvl1pPr marL="422395" indent="0">
              <a:buFontTx/>
              <a:buNone/>
              <a:defRPr b="1">
                <a:latin typeface="+mj-lt"/>
              </a:defRPr>
            </a:lvl1pPr>
            <a:lvl2pPr marL="418717" indent="3710">
              <a:defRPr>
                <a:latin typeface="+mj-lt"/>
              </a:defRPr>
            </a:lvl2pPr>
            <a:lvl3pPr marL="730436" indent="-302510">
              <a:tabLst/>
              <a:defRPr>
                <a:latin typeface="+mj-lt"/>
              </a:defRPr>
            </a:lvl3pPr>
            <a:lvl4pPr marL="0" indent="418717">
              <a:lnSpc>
                <a:spcPts val="2104"/>
              </a:lnSpc>
              <a:spcBef>
                <a:spcPts val="468"/>
              </a:spcBef>
              <a:defRPr>
                <a:latin typeface="+mj-lt"/>
              </a:defRPr>
            </a:lvl4pPr>
            <a:lvl5pPr>
              <a:lnSpc>
                <a:spcPts val="2104"/>
              </a:lnSpc>
              <a:spcBef>
                <a:spcPts val="468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96847" y="501087"/>
            <a:ext cx="9782923" cy="1105802"/>
          </a:xfrm>
        </p:spPr>
        <p:txBody>
          <a:bodyPr/>
          <a:lstStyle>
            <a:lvl1pPr marL="0" marR="0" indent="0" defTabSz="12119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266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1213878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9D0797A-33CF-4BB8-8CCB-9DDB0B488B5F}" type="slidenum">
              <a:rPr lang="ru-RU" alt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435287"/>
      </p:ext>
    </p:extLst>
  </p:cSld>
  <p:clrMapOvr>
    <a:masterClrMapping/>
  </p:clrMapOvr>
  <p:transition spd="med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C483C82-2CB0-403B-8A56-3B54E47C14C4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3328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559"/>
            <a:ext cx="12192000" cy="68571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405947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1595"/>
            <a:ext cx="12189883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901613" y="5129213"/>
            <a:ext cx="1231900" cy="37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5996" tIns="52999" rIns="105996" bIns="52999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5813" indent="-227013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30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02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74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46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400" dirty="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943" y="1606888"/>
            <a:ext cx="9760919" cy="4829253"/>
          </a:xfrm>
        </p:spPr>
        <p:txBody>
          <a:bodyPr/>
          <a:lstStyle>
            <a:lvl1pPr marL="421760" indent="0">
              <a:buFontTx/>
              <a:buNone/>
              <a:defRPr b="1">
                <a:latin typeface="+mj-lt"/>
              </a:defRPr>
            </a:lvl1pPr>
            <a:lvl2pPr marL="418083" indent="3711">
              <a:defRPr>
                <a:latin typeface="+mj-lt"/>
              </a:defRPr>
            </a:lvl2pPr>
            <a:lvl3pPr marL="729326" indent="-302052">
              <a:tabLst/>
              <a:defRPr>
                <a:latin typeface="+mj-lt"/>
              </a:defRPr>
            </a:lvl3pPr>
            <a:lvl4pPr marL="0" indent="418083">
              <a:lnSpc>
                <a:spcPts val="2104"/>
              </a:lnSpc>
              <a:spcBef>
                <a:spcPts val="468"/>
              </a:spcBef>
              <a:defRPr>
                <a:latin typeface="+mj-lt"/>
              </a:defRPr>
            </a:lvl4pPr>
            <a:lvl5pPr>
              <a:lnSpc>
                <a:spcPts val="2104"/>
              </a:lnSpc>
              <a:spcBef>
                <a:spcPts val="468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96847" y="501087"/>
            <a:ext cx="9782923" cy="1105803"/>
          </a:xfrm>
        </p:spPr>
        <p:txBody>
          <a:bodyPr/>
          <a:lstStyle>
            <a:lvl1pPr marL="0" marR="0" indent="0" defTabSz="121010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267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1212035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9D0797A-33CF-4BB8-8CCB-9DDB0B488B5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536917"/>
      </p:ext>
    </p:extLst>
  </p:cSld>
  <p:clrMapOvr>
    <a:masterClrMapping/>
  </p:clrMapOvr>
  <p:transition spd="med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" y="0"/>
            <a:ext cx="12189884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943" y="1606888"/>
            <a:ext cx="9760919" cy="4829253"/>
          </a:xfrm>
        </p:spPr>
        <p:txBody>
          <a:bodyPr/>
          <a:lstStyle>
            <a:lvl1pPr marL="421760" indent="0">
              <a:buFontTx/>
              <a:buNone/>
              <a:defRPr b="1">
                <a:latin typeface="+mj-lt"/>
              </a:defRPr>
            </a:lvl1pPr>
            <a:lvl2pPr marL="421760" indent="0">
              <a:defRPr>
                <a:latin typeface="+mj-lt"/>
              </a:defRPr>
            </a:lvl2pPr>
            <a:lvl3pPr marL="729326" indent="-302052">
              <a:defRPr>
                <a:latin typeface="+mj-lt"/>
              </a:defRPr>
            </a:lvl3pPr>
            <a:lvl4pPr marL="0" indent="418083">
              <a:defRPr>
                <a:latin typeface="+mj-lt"/>
              </a:defRPr>
            </a:lvl4pPr>
            <a:lvl5pPr marL="166495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95941" y="501087"/>
            <a:ext cx="9783868" cy="1105803"/>
          </a:xfrm>
        </p:spPr>
        <p:txBody>
          <a:bodyPr/>
          <a:lstStyle>
            <a:lvl1pPr marL="0" marR="0" indent="0" defTabSz="121010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267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1212035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8ED851C-A96E-4531-8813-94A897DC60F4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465816"/>
      </p:ext>
    </p:extLst>
  </p:cSld>
  <p:clrMapOvr>
    <a:masterClrMapping/>
  </p:clrMapOvr>
  <p:transition spd="med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0012937"/>
      </p:ext>
    </p:extLst>
  </p:cSld>
  <p:clrMapOvr>
    <a:masterClrMapping/>
  </p:clrMapOvr>
  <p:transition spd="med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559"/>
            <a:ext cx="12192000" cy="685719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914400" y="3726661"/>
            <a:ext cx="10363200" cy="1470025"/>
          </a:xfrm>
        </p:spPr>
        <p:txBody>
          <a:bodyPr>
            <a:normAutofit/>
          </a:bodyPr>
          <a:lstStyle>
            <a:lvl1pPr>
              <a:defRPr sz="6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828800" y="5228795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333" b="0">
                <a:solidFill>
                  <a:schemeClr val="bg1"/>
                </a:solidFill>
                <a:latin typeface="+mj-lt"/>
              </a:defRPr>
            </a:lvl1pPr>
            <a:lvl2pPr marL="543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70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05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4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176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11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4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482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898555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1906"/>
            <a:ext cx="12189883" cy="685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7901519" y="5126358"/>
            <a:ext cx="1231900" cy="377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5873" tIns="42936" rIns="85873" bIns="42936"/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1068819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sz="1867" smtClean="0">
              <a:solidFill>
                <a:srgbClr val="0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50" y="1606871"/>
            <a:ext cx="9760919" cy="4829253"/>
          </a:xfrm>
        </p:spPr>
        <p:txBody>
          <a:bodyPr/>
          <a:lstStyle>
            <a:lvl1pPr marL="341398" indent="0">
              <a:buFontTx/>
              <a:buNone/>
              <a:defRPr b="1">
                <a:latin typeface="+mj-lt"/>
              </a:defRPr>
            </a:lvl1pPr>
            <a:lvl2pPr marL="338416" indent="2983">
              <a:defRPr>
                <a:latin typeface="+mj-lt"/>
              </a:defRPr>
            </a:lvl2pPr>
            <a:lvl3pPr marL="590363" indent="-244494">
              <a:tabLst/>
              <a:defRPr>
                <a:latin typeface="+mj-lt"/>
              </a:defRPr>
            </a:lvl3pPr>
            <a:lvl4pPr marL="0" indent="338416">
              <a:lnSpc>
                <a:spcPts val="1691"/>
              </a:lnSpc>
              <a:spcBef>
                <a:spcPts val="376"/>
              </a:spcBef>
              <a:defRPr>
                <a:latin typeface="+mj-lt"/>
              </a:defRPr>
            </a:lvl4pPr>
            <a:lvl5pPr>
              <a:lnSpc>
                <a:spcPts val="1691"/>
              </a:lnSpc>
              <a:spcBef>
                <a:spcPts val="376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96847" y="501069"/>
            <a:ext cx="9782923" cy="1105803"/>
          </a:xfrm>
        </p:spPr>
        <p:txBody>
          <a:bodyPr/>
          <a:lstStyle>
            <a:lvl1pPr marL="0" marR="0" indent="0" defTabSz="979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67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4A33CF-D9D7-4F2E-AD83-2EC7DC596315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94281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1593"/>
            <a:ext cx="12189883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901570" y="5129213"/>
            <a:ext cx="1231900" cy="37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316" tIns="53159" rIns="106316" bIns="53159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5813" indent="-227013" defTabSz="91281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30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02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74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4613" indent="-227013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4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917" y="1606888"/>
            <a:ext cx="9760919" cy="4829253"/>
          </a:xfrm>
        </p:spPr>
        <p:txBody>
          <a:bodyPr/>
          <a:lstStyle>
            <a:lvl1pPr marL="423024" indent="0">
              <a:buFontTx/>
              <a:buNone/>
              <a:defRPr b="1">
                <a:latin typeface="+mj-lt"/>
              </a:defRPr>
            </a:lvl1pPr>
            <a:lvl2pPr marL="419339" indent="3711">
              <a:defRPr>
                <a:latin typeface="+mj-lt"/>
              </a:defRPr>
            </a:lvl2pPr>
            <a:lvl3pPr marL="731530" indent="-302959">
              <a:tabLst/>
              <a:defRPr>
                <a:latin typeface="+mj-lt"/>
              </a:defRPr>
            </a:lvl3pPr>
            <a:lvl4pPr marL="0" indent="419339">
              <a:lnSpc>
                <a:spcPts val="2104"/>
              </a:lnSpc>
              <a:spcBef>
                <a:spcPts val="468"/>
              </a:spcBef>
              <a:defRPr>
                <a:latin typeface="+mj-lt"/>
              </a:defRPr>
            </a:lvl4pPr>
            <a:lvl5pPr>
              <a:lnSpc>
                <a:spcPts val="2104"/>
              </a:lnSpc>
              <a:spcBef>
                <a:spcPts val="468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96847" y="501087"/>
            <a:ext cx="9782923" cy="1105803"/>
          </a:xfrm>
        </p:spPr>
        <p:txBody>
          <a:bodyPr/>
          <a:lstStyle>
            <a:lvl1pPr marL="0" marR="0" indent="0" defTabSz="121375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267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1215687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9D0797A-33CF-4BB8-8CCB-9DDB0B488B5F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776808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2189884" cy="6856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50" y="1012509"/>
            <a:ext cx="9760919" cy="2024629"/>
          </a:xfrm>
        </p:spPr>
        <p:txBody>
          <a:bodyPr anchor="t"/>
          <a:lstStyle>
            <a:lvl1pPr algn="l">
              <a:defRPr sz="432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50" y="3429722"/>
            <a:ext cx="9760919" cy="3006404"/>
          </a:xfrm>
        </p:spPr>
        <p:txBody>
          <a:bodyPr/>
          <a:lstStyle>
            <a:lvl1pPr marL="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1pPr>
            <a:lvl2pPr marL="489778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2pPr>
            <a:lvl3pPr marL="979555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3pPr>
            <a:lvl4pPr marL="1469332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4pPr>
            <a:lvl5pPr marL="1959109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5pPr>
            <a:lvl6pPr marL="2448887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6pPr>
            <a:lvl7pPr marL="2938664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7pPr>
            <a:lvl8pPr marL="3428442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8pPr>
            <a:lvl9pPr marL="391822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0B97160-6F40-4BE7-9C8B-933A381BB4C5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71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1906"/>
            <a:ext cx="12189883" cy="6856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7" y="501070"/>
            <a:ext cx="9782923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96848" y="1606871"/>
            <a:ext cx="4827685" cy="4695797"/>
          </a:xfrm>
        </p:spPr>
        <p:txBody>
          <a:bodyPr/>
          <a:lstStyle>
            <a:lvl1pPr>
              <a:defRPr sz="3000"/>
            </a:lvl1pPr>
            <a:lvl2pPr>
              <a:defRPr sz="2520"/>
            </a:lvl2pPr>
            <a:lvl3pPr>
              <a:defRPr sz="2160"/>
            </a:lvl3pPr>
            <a:lvl4pPr>
              <a:defRPr sz="1920"/>
            </a:lvl4pPr>
            <a:lvl5pPr>
              <a:defRPr sz="1920"/>
            </a:lvl5pPr>
            <a:lvl6pPr>
              <a:defRPr sz="1920"/>
            </a:lvl6pPr>
            <a:lvl7pPr>
              <a:defRPr sz="1920"/>
            </a:lvl7pPr>
            <a:lvl8pPr>
              <a:defRPr sz="1920"/>
            </a:lvl8pPr>
            <a:lvl9pPr>
              <a:defRPr sz="192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19907" y="1606871"/>
            <a:ext cx="4859863" cy="4695797"/>
          </a:xfrm>
        </p:spPr>
        <p:txBody>
          <a:bodyPr/>
          <a:lstStyle>
            <a:lvl1pPr>
              <a:defRPr sz="3000"/>
            </a:lvl1pPr>
            <a:lvl2pPr>
              <a:defRPr sz="2520"/>
            </a:lvl2pPr>
            <a:lvl3pPr>
              <a:defRPr sz="2160"/>
            </a:lvl3pPr>
            <a:lvl4pPr>
              <a:defRPr sz="1920"/>
            </a:lvl4pPr>
            <a:lvl5pPr>
              <a:defRPr sz="1920"/>
            </a:lvl5pPr>
            <a:lvl6pPr>
              <a:defRPr sz="1920"/>
            </a:lvl6pPr>
            <a:lvl7pPr>
              <a:defRPr sz="1920"/>
            </a:lvl7pPr>
            <a:lvl8pPr>
              <a:defRPr sz="1920"/>
            </a:lvl8pPr>
            <a:lvl9pPr>
              <a:defRPr sz="192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1AAB7E7-26ED-4DFA-88ED-7B2D1F15E612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715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6" y="501069"/>
            <a:ext cx="10485554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46" y="1606872"/>
            <a:ext cx="4899671" cy="568003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9778" indent="0">
              <a:buNone/>
              <a:defRPr sz="2160" b="1"/>
            </a:lvl2pPr>
            <a:lvl3pPr marL="979555" indent="0">
              <a:buNone/>
              <a:defRPr sz="1920" b="1"/>
            </a:lvl3pPr>
            <a:lvl4pPr marL="1469332" indent="0">
              <a:buNone/>
              <a:defRPr sz="1680" b="1"/>
            </a:lvl4pPr>
            <a:lvl5pPr marL="1959109" indent="0">
              <a:buNone/>
              <a:defRPr sz="1680" b="1"/>
            </a:lvl5pPr>
            <a:lvl6pPr marL="2448887" indent="0">
              <a:buNone/>
              <a:defRPr sz="1680" b="1"/>
            </a:lvl6pPr>
            <a:lvl7pPr marL="2938664" indent="0">
              <a:buNone/>
              <a:defRPr sz="1680" b="1"/>
            </a:lvl7pPr>
            <a:lvl8pPr marL="3428442" indent="0">
              <a:buNone/>
              <a:defRPr sz="1680" b="1"/>
            </a:lvl8pPr>
            <a:lvl9pPr marL="3918220" indent="0">
              <a:buNone/>
              <a:defRPr sz="168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96846" y="2174876"/>
            <a:ext cx="4899671" cy="4261248"/>
          </a:xfrm>
        </p:spPr>
        <p:txBody>
          <a:bodyPr/>
          <a:lstStyle>
            <a:lvl1pPr>
              <a:defRPr sz="2520"/>
            </a:lvl1pPr>
            <a:lvl2pPr>
              <a:defRPr sz="2160"/>
            </a:lvl2pPr>
            <a:lvl3pPr>
              <a:defRPr sz="1920"/>
            </a:lvl3pPr>
            <a:lvl4pPr>
              <a:defRPr sz="1680"/>
            </a:lvl4pPr>
            <a:lvl5pPr>
              <a:defRPr sz="1680"/>
            </a:lvl5pPr>
            <a:lvl6pPr>
              <a:defRPr sz="1680"/>
            </a:lvl6pPr>
            <a:lvl7pPr>
              <a:defRPr sz="1680"/>
            </a:lvl7pPr>
            <a:lvl8pPr>
              <a:defRPr sz="1680"/>
            </a:lvl8pPr>
            <a:lvl9pPr>
              <a:defRPr sz="168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96004" y="1606872"/>
            <a:ext cx="4783766" cy="568003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9778" indent="0">
              <a:buNone/>
              <a:defRPr sz="2160" b="1"/>
            </a:lvl2pPr>
            <a:lvl3pPr marL="979555" indent="0">
              <a:buNone/>
              <a:defRPr sz="1920" b="1"/>
            </a:lvl3pPr>
            <a:lvl4pPr marL="1469332" indent="0">
              <a:buNone/>
              <a:defRPr sz="1680" b="1"/>
            </a:lvl4pPr>
            <a:lvl5pPr marL="1959109" indent="0">
              <a:buNone/>
              <a:defRPr sz="1680" b="1"/>
            </a:lvl5pPr>
            <a:lvl6pPr marL="2448887" indent="0">
              <a:buNone/>
              <a:defRPr sz="1680" b="1"/>
            </a:lvl6pPr>
            <a:lvl7pPr marL="2938664" indent="0">
              <a:buNone/>
              <a:defRPr sz="1680" b="1"/>
            </a:lvl7pPr>
            <a:lvl8pPr marL="3428442" indent="0">
              <a:buNone/>
              <a:defRPr sz="1680" b="1"/>
            </a:lvl8pPr>
            <a:lvl9pPr marL="3918220" indent="0">
              <a:buNone/>
              <a:defRPr sz="168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096004" y="2188098"/>
            <a:ext cx="4783766" cy="4248026"/>
          </a:xfrm>
        </p:spPr>
        <p:txBody>
          <a:bodyPr/>
          <a:lstStyle>
            <a:lvl1pPr>
              <a:defRPr sz="2520"/>
            </a:lvl1pPr>
            <a:lvl2pPr>
              <a:defRPr sz="2160"/>
            </a:lvl2pPr>
            <a:lvl3pPr>
              <a:defRPr sz="1920"/>
            </a:lvl3pPr>
            <a:lvl4pPr>
              <a:defRPr sz="1680"/>
            </a:lvl4pPr>
            <a:lvl5pPr>
              <a:defRPr sz="1680"/>
            </a:lvl5pPr>
            <a:lvl6pPr>
              <a:defRPr sz="1680"/>
            </a:lvl6pPr>
            <a:lvl7pPr>
              <a:defRPr sz="1680"/>
            </a:lvl7pPr>
            <a:lvl8pPr>
              <a:defRPr sz="1680"/>
            </a:lvl8pPr>
            <a:lvl9pPr>
              <a:defRPr sz="168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73D44E-3E06-4592-8895-DB33DFA9D367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774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1906"/>
            <a:ext cx="12189883" cy="6856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7" y="501070"/>
            <a:ext cx="10485554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1372986-2FCF-4468-95C0-344CE5DA7F9A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433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922001" y="5873116"/>
            <a:ext cx="755651" cy="653414"/>
          </a:xfrm>
        </p:spPr>
        <p:txBody>
          <a:bodyPr/>
          <a:lstStyle>
            <a:lvl1pPr>
              <a:defRPr/>
            </a:lvl1pPr>
          </a:lstStyle>
          <a:p>
            <a:fld id="{5A7CCBB7-A070-4DE7-9380-EF039A908660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73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4" y="273052"/>
            <a:ext cx="4011084" cy="1162049"/>
          </a:xfrm>
        </p:spPr>
        <p:txBody>
          <a:bodyPr anchor="b"/>
          <a:lstStyle>
            <a:lvl1pPr algn="l">
              <a:defRPr sz="216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2"/>
          </a:xfrm>
        </p:spPr>
        <p:txBody>
          <a:bodyPr/>
          <a:lstStyle>
            <a:lvl1pPr>
              <a:defRPr sz="3480"/>
            </a:lvl1pPr>
            <a:lvl2pPr>
              <a:defRPr sz="3000"/>
            </a:lvl2pPr>
            <a:lvl3pPr>
              <a:defRPr sz="2520"/>
            </a:lvl3pPr>
            <a:lvl4pPr>
              <a:defRPr sz="2160"/>
            </a:lvl4pPr>
            <a:lvl5pPr>
              <a:defRPr sz="2160"/>
            </a:lvl5pPr>
            <a:lvl6pPr>
              <a:defRPr sz="2160"/>
            </a:lvl6pPr>
            <a:lvl7pPr>
              <a:defRPr sz="2160"/>
            </a:lvl7pPr>
            <a:lvl8pPr>
              <a:defRPr sz="2160"/>
            </a:lvl8pPr>
            <a:lvl9pPr>
              <a:defRPr sz="216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4" y="1435102"/>
            <a:ext cx="4011084" cy="4691063"/>
          </a:xfrm>
        </p:spPr>
        <p:txBody>
          <a:bodyPr/>
          <a:lstStyle>
            <a:lvl1pPr marL="0" indent="0">
              <a:buNone/>
              <a:defRPr sz="1560"/>
            </a:lvl1pPr>
            <a:lvl2pPr marL="489778" indent="0">
              <a:buNone/>
              <a:defRPr sz="1320"/>
            </a:lvl2pPr>
            <a:lvl3pPr marL="979555" indent="0">
              <a:buNone/>
              <a:defRPr sz="1080"/>
            </a:lvl3pPr>
            <a:lvl4pPr marL="1469332" indent="0">
              <a:buNone/>
              <a:defRPr sz="960"/>
            </a:lvl4pPr>
            <a:lvl5pPr marL="1959109" indent="0">
              <a:buNone/>
              <a:defRPr sz="960"/>
            </a:lvl5pPr>
            <a:lvl6pPr marL="2448887" indent="0">
              <a:buNone/>
              <a:defRPr sz="960"/>
            </a:lvl6pPr>
            <a:lvl7pPr marL="2938664" indent="0">
              <a:buNone/>
              <a:defRPr sz="960"/>
            </a:lvl7pPr>
            <a:lvl8pPr marL="3428442" indent="0">
              <a:buNone/>
              <a:defRPr sz="960"/>
            </a:lvl8pPr>
            <a:lvl9pPr marL="3918220" indent="0">
              <a:buNone/>
              <a:defRPr sz="96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472D7D-A989-47B1-9B52-C68366835C97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926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10" Type="http://schemas.openxmlformats.org/officeDocument/2006/relationships/image" Target="../media/image6.png"/><Relationship Id="rId4" Type="http://schemas.openxmlformats.org/officeDocument/2006/relationships/slideLayout" Target="../slideLayouts/slideLayout35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1087967" y="489586"/>
            <a:ext cx="9791700" cy="1110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1087967" y="1600202"/>
            <a:ext cx="9791700" cy="4836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1" y="6356986"/>
            <a:ext cx="2844800" cy="36385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 defTabSz="979555" fontAlgn="auto">
              <a:spcBef>
                <a:spcPts val="0"/>
              </a:spcBef>
              <a:spcAft>
                <a:spcPts val="0"/>
              </a:spcAft>
              <a:defRPr sz="132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1" y="6356986"/>
            <a:ext cx="3860800" cy="36385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 defTabSz="979555" fontAlgn="auto">
              <a:spcBef>
                <a:spcPts val="0"/>
              </a:spcBef>
              <a:spcAft>
                <a:spcPts val="0"/>
              </a:spcAft>
              <a:defRPr sz="132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099802" y="6040756"/>
            <a:ext cx="825500" cy="632460"/>
          </a:xfrm>
          <a:prstGeom prst="rect">
            <a:avLst/>
          </a:prstGeom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2250"/>
              </a:lnSpc>
              <a:defRPr sz="2520">
                <a:solidFill>
                  <a:schemeClr val="bg1"/>
                </a:solidFill>
              </a:defRPr>
            </a:lvl1pPr>
          </a:lstStyle>
          <a:p>
            <a:pPr defTabSz="979170" fontAlgn="base">
              <a:spcBef>
                <a:spcPct val="0"/>
              </a:spcBef>
              <a:spcAft>
                <a:spcPct val="0"/>
              </a:spcAft>
            </a:pPr>
            <a:fld id="{4013B3F9-4A5B-420F-BFD2-4FE8E87344A7}" type="slidenum">
              <a:rPr lang="ru-RU" altLang="ru-RU" smtClean="0">
                <a:solidFill>
                  <a:prstClr val="white"/>
                </a:solidFill>
                <a:cs typeface="Arial" panose="020B0604020202020204" pitchFamily="34" charset="0"/>
              </a:rPr>
              <a:pPr defTabSz="97917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8816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700" r:id="rId14"/>
  </p:sldLayoutIdLst>
  <p:hf hdr="0" ftr="0" dt="0"/>
  <p:txStyles>
    <p:titleStyle>
      <a:lvl1pPr algn="l" defTabSz="979170" rtl="0" eaLnBrk="0" fontAlgn="base" hangingPunct="0">
        <a:lnSpc>
          <a:spcPts val="4890"/>
        </a:lnSpc>
        <a:spcBef>
          <a:spcPct val="0"/>
        </a:spcBef>
        <a:spcAft>
          <a:spcPct val="0"/>
        </a:spcAft>
        <a:defRPr sz="396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79170" rtl="0" eaLnBrk="0" fontAlgn="base" hangingPunct="0">
        <a:lnSpc>
          <a:spcPts val="4890"/>
        </a:lnSpc>
        <a:spcBef>
          <a:spcPct val="0"/>
        </a:spcBef>
        <a:spcAft>
          <a:spcPct val="0"/>
        </a:spcAft>
        <a:defRPr sz="3960" b="1">
          <a:solidFill>
            <a:srgbClr val="005AA9"/>
          </a:solidFill>
          <a:latin typeface="Calibri" pitchFamily="34" charset="0"/>
        </a:defRPr>
      </a:lvl2pPr>
      <a:lvl3pPr algn="l" defTabSz="979170" rtl="0" eaLnBrk="0" fontAlgn="base" hangingPunct="0">
        <a:lnSpc>
          <a:spcPts val="4890"/>
        </a:lnSpc>
        <a:spcBef>
          <a:spcPct val="0"/>
        </a:spcBef>
        <a:spcAft>
          <a:spcPct val="0"/>
        </a:spcAft>
        <a:defRPr sz="3960" b="1">
          <a:solidFill>
            <a:srgbClr val="005AA9"/>
          </a:solidFill>
          <a:latin typeface="Calibri" pitchFamily="34" charset="0"/>
        </a:defRPr>
      </a:lvl3pPr>
      <a:lvl4pPr algn="l" defTabSz="979170" rtl="0" eaLnBrk="0" fontAlgn="base" hangingPunct="0">
        <a:lnSpc>
          <a:spcPts val="4890"/>
        </a:lnSpc>
        <a:spcBef>
          <a:spcPct val="0"/>
        </a:spcBef>
        <a:spcAft>
          <a:spcPct val="0"/>
        </a:spcAft>
        <a:defRPr sz="3960" b="1">
          <a:solidFill>
            <a:srgbClr val="005AA9"/>
          </a:solidFill>
          <a:latin typeface="Calibri" pitchFamily="34" charset="0"/>
        </a:defRPr>
      </a:lvl4pPr>
      <a:lvl5pPr algn="l" defTabSz="979170" rtl="0" eaLnBrk="0" fontAlgn="base" hangingPunct="0">
        <a:lnSpc>
          <a:spcPts val="4890"/>
        </a:lnSpc>
        <a:spcBef>
          <a:spcPct val="0"/>
        </a:spcBef>
        <a:spcAft>
          <a:spcPct val="0"/>
        </a:spcAft>
        <a:defRPr sz="3960" b="1">
          <a:solidFill>
            <a:srgbClr val="005AA9"/>
          </a:solidFill>
          <a:latin typeface="Calibri" pitchFamily="34" charset="0"/>
        </a:defRPr>
      </a:lvl5pPr>
      <a:lvl6pPr marL="548640" algn="l" defTabSz="979170" rtl="0" fontAlgn="base">
        <a:lnSpc>
          <a:spcPts val="4890"/>
        </a:lnSpc>
        <a:spcBef>
          <a:spcPct val="0"/>
        </a:spcBef>
        <a:spcAft>
          <a:spcPct val="0"/>
        </a:spcAft>
        <a:defRPr sz="3960" b="1">
          <a:solidFill>
            <a:srgbClr val="005AA9"/>
          </a:solidFill>
          <a:latin typeface="Calibri" pitchFamily="34" charset="0"/>
        </a:defRPr>
      </a:lvl6pPr>
      <a:lvl7pPr marL="1097280" algn="l" defTabSz="979170" rtl="0" fontAlgn="base">
        <a:lnSpc>
          <a:spcPts val="4890"/>
        </a:lnSpc>
        <a:spcBef>
          <a:spcPct val="0"/>
        </a:spcBef>
        <a:spcAft>
          <a:spcPct val="0"/>
        </a:spcAft>
        <a:defRPr sz="3960" b="1">
          <a:solidFill>
            <a:srgbClr val="005AA9"/>
          </a:solidFill>
          <a:latin typeface="Calibri" pitchFamily="34" charset="0"/>
        </a:defRPr>
      </a:lvl7pPr>
      <a:lvl8pPr marL="1645920" algn="l" defTabSz="979170" rtl="0" fontAlgn="base">
        <a:lnSpc>
          <a:spcPts val="4890"/>
        </a:lnSpc>
        <a:spcBef>
          <a:spcPct val="0"/>
        </a:spcBef>
        <a:spcAft>
          <a:spcPct val="0"/>
        </a:spcAft>
        <a:defRPr sz="3960" b="1">
          <a:solidFill>
            <a:srgbClr val="005AA9"/>
          </a:solidFill>
          <a:latin typeface="Calibri" pitchFamily="34" charset="0"/>
        </a:defRPr>
      </a:lvl8pPr>
      <a:lvl9pPr marL="2194560" algn="l" defTabSz="979170" rtl="0" fontAlgn="base">
        <a:lnSpc>
          <a:spcPts val="4890"/>
        </a:lnSpc>
        <a:spcBef>
          <a:spcPct val="0"/>
        </a:spcBef>
        <a:spcAft>
          <a:spcPct val="0"/>
        </a:spcAft>
        <a:defRPr sz="3960" b="1">
          <a:solidFill>
            <a:srgbClr val="005AA9"/>
          </a:solidFill>
          <a:latin typeface="Calibri" pitchFamily="34" charset="0"/>
        </a:defRPr>
      </a:lvl9pPr>
    </p:titleStyle>
    <p:bodyStyle>
      <a:lvl1pPr marL="340996" indent="-340996" algn="l" defTabSz="979170" rtl="0" eaLnBrk="0" fontAlgn="base" hangingPunct="0">
        <a:spcBef>
          <a:spcPct val="20000"/>
        </a:spcBef>
        <a:spcAft>
          <a:spcPct val="0"/>
        </a:spcAft>
        <a:buFont typeface="Calibri" panose="020F0502020204030204" pitchFamily="34" charset="0"/>
        <a:buChar char="•"/>
        <a:defRPr sz="3360" kern="1200">
          <a:solidFill>
            <a:srgbClr val="005AA9"/>
          </a:solidFill>
          <a:latin typeface="+mj-lt"/>
          <a:ea typeface="+mn-ea"/>
          <a:cs typeface="+mn-cs"/>
        </a:defRPr>
      </a:lvl1pPr>
      <a:lvl2pPr marL="340996" indent="207646" algn="l" defTabSz="97917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280" kern="1200">
          <a:solidFill>
            <a:srgbClr val="504F53"/>
          </a:solidFill>
          <a:latin typeface="+mj-lt"/>
          <a:ea typeface="+mn-ea"/>
          <a:cs typeface="+mn-cs"/>
        </a:defRPr>
      </a:lvl2pPr>
      <a:lvl3pPr marL="668656" indent="-243840" algn="l" defTabSz="97917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280" kern="1200">
          <a:solidFill>
            <a:srgbClr val="504F53"/>
          </a:solidFill>
          <a:latin typeface="+mj-lt"/>
          <a:ea typeface="+mn-ea"/>
          <a:cs typeface="+mn-cs"/>
        </a:defRPr>
      </a:lvl3pPr>
      <a:lvl4pPr marL="1920240" indent="-1583056" algn="just" defTabSz="979170" rtl="0" eaLnBrk="0" fontAlgn="base" hangingPunct="0">
        <a:lnSpc>
          <a:spcPts val="1696"/>
        </a:lnSpc>
        <a:spcBef>
          <a:spcPts val="376"/>
        </a:spcBef>
        <a:spcAft>
          <a:spcPct val="0"/>
        </a:spcAft>
        <a:buFont typeface="Arial" panose="020B0604020202020204" pitchFamily="34" charset="0"/>
        <a:buChar char="–"/>
        <a:defRPr sz="1560" kern="1200">
          <a:solidFill>
            <a:srgbClr val="504F53"/>
          </a:solidFill>
          <a:latin typeface="+mj-lt"/>
          <a:ea typeface="+mn-ea"/>
          <a:cs typeface="+mn-cs"/>
        </a:defRPr>
      </a:lvl4pPr>
      <a:lvl5pPr marL="1346836" indent="847726" algn="l" defTabSz="979170" rtl="0" eaLnBrk="0" fontAlgn="base" hangingPunct="0">
        <a:lnSpc>
          <a:spcPts val="1696"/>
        </a:lnSpc>
        <a:spcBef>
          <a:spcPts val="376"/>
        </a:spcBef>
        <a:spcAft>
          <a:spcPct val="0"/>
        </a:spcAft>
        <a:buFont typeface="Arial" panose="020B0604020202020204" pitchFamily="34" charset="0"/>
        <a:buChar char="»"/>
        <a:defRPr sz="1320" kern="1200">
          <a:solidFill>
            <a:srgbClr val="8D8C90"/>
          </a:solidFill>
          <a:latin typeface="+mj-lt"/>
          <a:ea typeface="+mn-ea"/>
          <a:cs typeface="+mn-cs"/>
        </a:defRPr>
      </a:lvl5pPr>
      <a:lvl6pPr marL="2693776" indent="-244889" algn="l" defTabSz="979555" rtl="0" eaLnBrk="1" latinLnBrk="0" hangingPunct="1">
        <a:spcBef>
          <a:spcPct val="20000"/>
        </a:spcBef>
        <a:buFont typeface="Arial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183553" indent="-244889" algn="l" defTabSz="979555" rtl="0" eaLnBrk="1" latinLnBrk="0" hangingPunct="1">
        <a:spcBef>
          <a:spcPct val="20000"/>
        </a:spcBef>
        <a:buFont typeface="Arial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673331" indent="-244889" algn="l" defTabSz="979555" rtl="0" eaLnBrk="1" latinLnBrk="0" hangingPunct="1">
        <a:spcBef>
          <a:spcPct val="20000"/>
        </a:spcBef>
        <a:buFont typeface="Arial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163107" indent="-244889" algn="l" defTabSz="979555" rtl="0" eaLnBrk="1" latinLnBrk="0" hangingPunct="1">
        <a:spcBef>
          <a:spcPct val="20000"/>
        </a:spcBef>
        <a:buFont typeface="Arial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1pPr>
      <a:lvl2pPr marL="489778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2pPr>
      <a:lvl3pPr marL="979555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3pPr>
      <a:lvl4pPr marL="1469332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4pPr>
      <a:lvl5pPr marL="1959109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5pPr>
      <a:lvl6pPr marL="2448887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6pPr>
      <a:lvl7pPr marL="2938664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42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8pPr>
      <a:lvl9pPr marL="3918220" algn="l" defTabSz="979555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9" cstate="print"/>
          <a:stretch>
            <a:fillRect/>
          </a:stretch>
        </p:blipFill>
        <p:spPr bwMode="auto">
          <a:xfrm>
            <a:off x="2" y="1559"/>
            <a:ext cx="12191997" cy="68571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4918" y="745067"/>
            <a:ext cx="10176933" cy="1234645"/>
          </a:xfrm>
          <a:prstGeom prst="rect">
            <a:avLst/>
          </a:prstGeom>
        </p:spPr>
        <p:txBody>
          <a:bodyPr vert="horz" lIns="81245" tIns="40623" rIns="81245" bIns="40623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4962" y="1988840"/>
            <a:ext cx="10176932" cy="4293427"/>
          </a:xfrm>
          <a:prstGeom prst="rect">
            <a:avLst/>
          </a:prstGeom>
        </p:spPr>
        <p:txBody>
          <a:bodyPr vert="horz" lIns="81245" tIns="40623" rIns="81245" bIns="40623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lvl1pPr algn="l">
              <a:defRPr sz="14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83148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4" y="6356352"/>
            <a:ext cx="3860800" cy="365125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lvl1pPr algn="ctr">
              <a:defRPr sz="14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83148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204650" y="5864225"/>
            <a:ext cx="671447" cy="684776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lvl1pPr algn="ctr">
              <a:lnSpc>
                <a:spcPts val="2503"/>
              </a:lnSpc>
              <a:defRPr sz="2800">
                <a:solidFill>
                  <a:schemeClr val="bg1"/>
                </a:solidFill>
                <a:latin typeface="+mn-lt"/>
              </a:defRPr>
            </a:lvl1pPr>
          </a:lstStyle>
          <a:p>
            <a:pPr defTabSz="1083148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1083148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928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701" r:id="rId17"/>
  </p:sldLayoutIdLst>
  <p:hf hdr="0" ftr="0" dt="0"/>
  <p:txStyles>
    <p:titleStyle>
      <a:lvl1pPr algn="l" defTabSz="1083148" rtl="0" eaLnBrk="1" latinLnBrk="0" hangingPunct="1">
        <a:spcBef>
          <a:spcPct val="0"/>
        </a:spcBef>
        <a:buNone/>
        <a:defRPr sz="5067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77504" indent="0" algn="l" defTabSz="1083148" rtl="0" eaLnBrk="1" latinLnBrk="0" hangingPunct="1">
        <a:spcBef>
          <a:spcPct val="20000"/>
        </a:spcBef>
        <a:buFont typeface="+mj-lt"/>
        <a:buNone/>
        <a:defRPr sz="32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77504" indent="0" algn="l" defTabSz="1083148" rtl="0" eaLnBrk="1" latinLnBrk="0" hangingPunct="1">
        <a:spcBef>
          <a:spcPct val="20000"/>
        </a:spcBef>
        <a:buFont typeface="Arial" pitchFamily="34" charset="0"/>
        <a:buNone/>
        <a:defRPr sz="2667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40191" indent="-270360" algn="l" defTabSz="1083148" rtl="0" eaLnBrk="1" latinLnBrk="0" hangingPunct="1">
        <a:spcBef>
          <a:spcPct val="20000"/>
        </a:spcBef>
        <a:buFont typeface="Arial" pitchFamily="34" charset="0"/>
        <a:buChar char="•"/>
        <a:defRPr sz="2667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74216" algn="just" defTabSz="1083148" rtl="0" eaLnBrk="1" latinLnBrk="0" hangingPunct="1">
        <a:lnSpc>
          <a:spcPts val="2532"/>
        </a:lnSpc>
        <a:spcBef>
          <a:spcPts val="533"/>
        </a:spcBef>
        <a:buFont typeface="Arial" pitchFamily="34" charset="0"/>
        <a:buNone/>
        <a:tabLst/>
        <a:defRPr sz="2133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90252" indent="0" algn="l" defTabSz="1083148" rtl="0" eaLnBrk="1" latinLnBrk="0" hangingPunct="1">
        <a:lnSpc>
          <a:spcPts val="2400"/>
        </a:lnSpc>
        <a:spcBef>
          <a:spcPts val="533"/>
        </a:spcBef>
        <a:buFont typeface="Arial" pitchFamily="34" charset="0"/>
        <a:buNone/>
        <a:defRPr sz="1867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978654" indent="-270789" algn="l" defTabSz="108314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20225" indent="-270789" algn="l" defTabSz="108314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61798" indent="-270789" algn="l" defTabSz="108314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03370" indent="-270789" algn="l" defTabSz="108314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83148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541577" algn="l" defTabSz="1083148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2pPr>
      <a:lvl3pPr marL="1083148" algn="l" defTabSz="1083148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624714" algn="l" defTabSz="1083148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4pPr>
      <a:lvl5pPr marL="2166285" algn="l" defTabSz="1083148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5pPr>
      <a:lvl6pPr marL="2707863" algn="l" defTabSz="1083148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6pPr>
      <a:lvl7pPr marL="3249441" algn="l" defTabSz="1083148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7pPr>
      <a:lvl8pPr marL="3791011" algn="l" defTabSz="1083148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8pPr>
      <a:lvl9pPr marL="4332589" algn="l" defTabSz="1083148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" y="0"/>
            <a:ext cx="12190191" cy="6855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Заголовок 1"/>
          <p:cNvSpPr>
            <a:spLocks noGrp="1"/>
          </p:cNvSpPr>
          <p:nvPr>
            <p:ph type="title"/>
          </p:nvPr>
        </p:nvSpPr>
        <p:spPr bwMode="auto">
          <a:xfrm>
            <a:off x="1087853" y="489595"/>
            <a:ext cx="9791972" cy="1110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44" tIns="40572" rIns="81144" bIns="4057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9092" name="Текст 2"/>
          <p:cNvSpPr>
            <a:spLocks noGrp="1"/>
          </p:cNvSpPr>
          <p:nvPr>
            <p:ph type="body" idx="1"/>
          </p:nvPr>
        </p:nvSpPr>
        <p:spPr bwMode="auto">
          <a:xfrm>
            <a:off x="1087853" y="1599681"/>
            <a:ext cx="9791972" cy="4836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144" tIns="40572" rIns="81144" bIns="4057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11098775" y="6041627"/>
            <a:ext cx="827160" cy="632095"/>
          </a:xfrm>
          <a:prstGeom prst="rect">
            <a:avLst/>
          </a:prstGeom>
        </p:spPr>
        <p:txBody>
          <a:bodyPr vert="horz" lIns="81144" tIns="40572" rIns="81144" bIns="40572" rtlCol="0" anchor="ctr">
            <a:normAutofit/>
          </a:bodyPr>
          <a:lstStyle>
            <a:lvl1pPr algn="ctr" defTabSz="1081780" fontAlgn="auto">
              <a:lnSpc>
                <a:spcPts val="2503"/>
              </a:lnSpc>
              <a:spcBef>
                <a:spcPts val="0"/>
              </a:spcBef>
              <a:spcAft>
                <a:spcPts val="0"/>
              </a:spcAft>
              <a:defRPr sz="28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CC483C82-2CB0-403B-8A56-3B54E47C14C4}" type="slidenum">
              <a:rPr lang="ru-RU" alt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130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1081708" rtl="0" eaLnBrk="1" fontAlgn="base" hangingPunct="1">
        <a:lnSpc>
          <a:spcPts val="5416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1081708" rtl="0" eaLnBrk="1" fontAlgn="base" hangingPunct="1">
        <a:lnSpc>
          <a:spcPts val="5416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Calibri" pitchFamily="34" charset="0"/>
        </a:defRPr>
      </a:lvl2pPr>
      <a:lvl3pPr algn="l" defTabSz="1081708" rtl="0" eaLnBrk="1" fontAlgn="base" hangingPunct="1">
        <a:lnSpc>
          <a:spcPts val="5416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Calibri" pitchFamily="34" charset="0"/>
        </a:defRPr>
      </a:lvl3pPr>
      <a:lvl4pPr algn="l" defTabSz="1081708" rtl="0" eaLnBrk="1" fontAlgn="base" hangingPunct="1">
        <a:lnSpc>
          <a:spcPts val="5416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Calibri" pitchFamily="34" charset="0"/>
        </a:defRPr>
      </a:lvl4pPr>
      <a:lvl5pPr algn="l" defTabSz="1081708" rtl="0" eaLnBrk="1" fontAlgn="base" hangingPunct="1">
        <a:lnSpc>
          <a:spcPts val="5416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Calibri" pitchFamily="34" charset="0"/>
        </a:defRPr>
      </a:lvl5pPr>
      <a:lvl6pPr marL="474159" algn="l" defTabSz="1081708" rtl="0" eaLnBrk="1" fontAlgn="base" hangingPunct="1">
        <a:lnSpc>
          <a:spcPts val="5416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Calibri" pitchFamily="34" charset="0"/>
        </a:defRPr>
      </a:lvl6pPr>
      <a:lvl7pPr marL="948336" algn="l" defTabSz="1081708" rtl="0" eaLnBrk="1" fontAlgn="base" hangingPunct="1">
        <a:lnSpc>
          <a:spcPts val="5416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Calibri" pitchFamily="34" charset="0"/>
        </a:defRPr>
      </a:lvl7pPr>
      <a:lvl8pPr marL="1422523" algn="l" defTabSz="1081708" rtl="0" eaLnBrk="1" fontAlgn="base" hangingPunct="1">
        <a:lnSpc>
          <a:spcPts val="5416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Calibri" pitchFamily="34" charset="0"/>
        </a:defRPr>
      </a:lvl8pPr>
      <a:lvl9pPr marL="1896695" algn="l" defTabSz="1081708" rtl="0" eaLnBrk="1" fontAlgn="base" hangingPunct="1">
        <a:lnSpc>
          <a:spcPts val="5416"/>
        </a:lnSpc>
        <a:spcBef>
          <a:spcPct val="0"/>
        </a:spcBef>
        <a:spcAft>
          <a:spcPct val="0"/>
        </a:spcAft>
        <a:defRPr sz="4400" b="1">
          <a:solidFill>
            <a:srgbClr val="005AA9"/>
          </a:solidFill>
          <a:latin typeface="Calibri" pitchFamily="34" charset="0"/>
        </a:defRPr>
      </a:lvl9pPr>
    </p:titleStyle>
    <p:bodyStyle>
      <a:lvl1pPr marL="377024" indent="-377024" algn="l" defTabSz="1081708" rtl="0" eaLnBrk="1" fontAlgn="base" hangingPunct="1">
        <a:spcBef>
          <a:spcPct val="20000"/>
        </a:spcBef>
        <a:spcAft>
          <a:spcPct val="0"/>
        </a:spcAft>
        <a:buFont typeface="+mj-lt"/>
        <a:defRPr sz="3867">
          <a:solidFill>
            <a:srgbClr val="005AA9"/>
          </a:solidFill>
          <a:latin typeface="+mn-lt"/>
          <a:ea typeface="+mn-ea"/>
          <a:cs typeface="+mn-cs"/>
        </a:defRPr>
      </a:lvl1pPr>
      <a:lvl2pPr marL="377024" indent="97143" algn="l" defTabSz="1081708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2533">
          <a:solidFill>
            <a:srgbClr val="504F53"/>
          </a:solidFill>
          <a:latin typeface="+mn-lt"/>
        </a:defRPr>
      </a:lvl2pPr>
      <a:lvl3pPr marL="739264" indent="-270019" algn="l" defTabSz="1081708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533">
          <a:solidFill>
            <a:srgbClr val="504F53"/>
          </a:solidFill>
          <a:latin typeface="+mn-lt"/>
        </a:defRPr>
      </a:lvl3pPr>
      <a:lvl4pPr marL="1659616" indent="-1285868" algn="just" defTabSz="1081708" rtl="0" eaLnBrk="1" fontAlgn="base" hangingPunct="1">
        <a:lnSpc>
          <a:spcPts val="1879"/>
        </a:lnSpc>
        <a:spcBef>
          <a:spcPts val="417"/>
        </a:spcBef>
        <a:spcAft>
          <a:spcPct val="0"/>
        </a:spcAft>
        <a:buFont typeface="Arial" pitchFamily="34" charset="0"/>
        <a:defRPr sz="1733">
          <a:solidFill>
            <a:srgbClr val="504F53"/>
          </a:solidFill>
          <a:latin typeface="+mn-lt"/>
        </a:defRPr>
      </a:lvl4pPr>
      <a:lvl5pPr marL="1488379" indent="408320" algn="l" defTabSz="1081708" rtl="0" eaLnBrk="1" fontAlgn="base" hangingPunct="1">
        <a:lnSpc>
          <a:spcPts val="1879"/>
        </a:lnSpc>
        <a:spcBef>
          <a:spcPts val="417"/>
        </a:spcBef>
        <a:spcAft>
          <a:spcPct val="0"/>
        </a:spcAft>
        <a:buFont typeface="Arial" pitchFamily="34" charset="0"/>
        <a:defRPr sz="1467">
          <a:solidFill>
            <a:srgbClr val="8D8C90"/>
          </a:solidFill>
          <a:latin typeface="+mn-lt"/>
        </a:defRPr>
      </a:lvl5pPr>
      <a:lvl6pPr marL="1962554" indent="408320" algn="l" defTabSz="1081708" rtl="0" eaLnBrk="1" fontAlgn="base" hangingPunct="1">
        <a:lnSpc>
          <a:spcPts val="1879"/>
        </a:lnSpc>
        <a:spcBef>
          <a:spcPts val="417"/>
        </a:spcBef>
        <a:spcAft>
          <a:spcPct val="0"/>
        </a:spcAft>
        <a:buFont typeface="Arial" pitchFamily="34" charset="0"/>
        <a:defRPr sz="1467">
          <a:solidFill>
            <a:srgbClr val="8D8C90"/>
          </a:solidFill>
          <a:latin typeface="+mn-lt"/>
        </a:defRPr>
      </a:lvl6pPr>
      <a:lvl7pPr marL="2436724" indent="408320" algn="l" defTabSz="1081708" rtl="0" eaLnBrk="1" fontAlgn="base" hangingPunct="1">
        <a:lnSpc>
          <a:spcPts val="1879"/>
        </a:lnSpc>
        <a:spcBef>
          <a:spcPts val="417"/>
        </a:spcBef>
        <a:spcAft>
          <a:spcPct val="0"/>
        </a:spcAft>
        <a:buFont typeface="Arial" pitchFamily="34" charset="0"/>
        <a:defRPr sz="1467">
          <a:solidFill>
            <a:srgbClr val="8D8C90"/>
          </a:solidFill>
          <a:latin typeface="+mn-lt"/>
        </a:defRPr>
      </a:lvl7pPr>
      <a:lvl8pPr marL="2910906" indent="408320" algn="l" defTabSz="1081708" rtl="0" eaLnBrk="1" fontAlgn="base" hangingPunct="1">
        <a:lnSpc>
          <a:spcPts val="1879"/>
        </a:lnSpc>
        <a:spcBef>
          <a:spcPts val="417"/>
        </a:spcBef>
        <a:spcAft>
          <a:spcPct val="0"/>
        </a:spcAft>
        <a:buFont typeface="Arial" pitchFamily="34" charset="0"/>
        <a:defRPr sz="1467">
          <a:solidFill>
            <a:srgbClr val="8D8C90"/>
          </a:solidFill>
          <a:latin typeface="+mn-lt"/>
        </a:defRPr>
      </a:lvl8pPr>
      <a:lvl9pPr marL="3385079" indent="408320" algn="l" defTabSz="1081708" rtl="0" eaLnBrk="1" fontAlgn="base" hangingPunct="1">
        <a:lnSpc>
          <a:spcPts val="1879"/>
        </a:lnSpc>
        <a:spcBef>
          <a:spcPts val="417"/>
        </a:spcBef>
        <a:spcAft>
          <a:spcPct val="0"/>
        </a:spcAft>
        <a:buFont typeface="Arial" pitchFamily="34" charset="0"/>
        <a:defRPr sz="1467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948336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74159" algn="l" defTabSz="948336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48336" algn="l" defTabSz="948336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422523" algn="l" defTabSz="948336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96695" algn="l" defTabSz="948336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370873" algn="l" defTabSz="948336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845049" algn="l" defTabSz="948336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319220" algn="l" defTabSz="948336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793390" algn="l" defTabSz="948336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518E3401B4D129DE79F1DC9580427500EA3632B9F410D27DA3ED09C511813AA675BB3D92F8468C834D39F8796FD2BBFCBD1D7AD511EB01B0TBL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4.xml"/><Relationship Id="rId5" Type="http://schemas.openxmlformats.org/officeDocument/2006/relationships/hyperlink" Target="consultantplus://offline/ref=157C19625EAA93EE8B2BD53E3071B0A394C7DF8027C0F6E40C8026CD16C993186BAD2A38D5F2A07ECD8C716763AD8F1B97AD097358415CR6R4J" TargetMode="External"/><Relationship Id="rId4" Type="http://schemas.openxmlformats.org/officeDocument/2006/relationships/hyperlink" Target="consultantplus://offline/ref=3BED85FA730FD0CD0AF3EF3B8932A6D68983C698B40823212605AFBFE447164B665E2534035AF9E96325CEAF8EE396F01A0B3CB54644F0Z8O8L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FDA2D7C4FD2324C39DD94FE5CE99C41851BE31559CA410BEB7C3AA0AA7B2CD613245A037F9EDD99014A25683AAB59394E0A345DD2595H1r7J" TargetMode="External"/><Relationship Id="rId2" Type="http://schemas.openxmlformats.org/officeDocument/2006/relationships/hyperlink" Target="consultantplus://offline/ref=FDA2D7C4FD2324C39DD94FE5CE99C41853B2365899AF10BEB7C3AA0AA7B2CD613245A031F1EDDF9249F84687E3E29F88E1BB5BD93B951695H5rBJ" TargetMode="External"/><Relationship Id="rId1" Type="http://schemas.openxmlformats.org/officeDocument/2006/relationships/slideLayout" Target="../slideLayouts/slideLayout14.xml"/><Relationship Id="rId5" Type="http://schemas.openxmlformats.org/officeDocument/2006/relationships/hyperlink" Target="consultantplus://offline/ref=FDA2D7C4FD2324C39DD94FE5CE99C41851BE31559CA410BEB7C3AA0AA7B2CD613245A031F6E5DF994BA74392F2BA908BFEA55DC1279714H9r6J" TargetMode="External"/><Relationship Id="rId4" Type="http://schemas.openxmlformats.org/officeDocument/2006/relationships/hyperlink" Target="consultantplus://offline/ref=FDA2D7C4FD2324C39DD953E6D099C41850B737589FAC10BEB7C3AA0AA7B2CD612045F83DF3ECC19B46ED10D6A5HBr6J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917819" y="6260341"/>
            <a:ext cx="1876308" cy="365511"/>
          </a:xfrm>
          <a:prstGeom prst="rect">
            <a:avLst/>
          </a:prstGeom>
        </p:spPr>
        <p:txBody>
          <a:bodyPr wrap="none" lIns="138379" tIns="69196" rIns="138379" bIns="69196">
            <a:spAutoFit/>
          </a:bodyPr>
          <a:lstStyle/>
          <a:p>
            <a:pPr algn="ctr" defTabSz="1349769">
              <a:defRPr/>
            </a:pPr>
            <a:r>
              <a:rPr lang="ru-RU" sz="1467" dirty="0" smtClean="0">
                <a:solidFill>
                  <a:prstClr val="white"/>
                </a:solidFill>
                <a:cs typeface="Arial" pitchFamily="34" charset="0"/>
              </a:rPr>
              <a:t>20 октября 2021 </a:t>
            </a:r>
            <a:r>
              <a:rPr lang="ru-RU" sz="1467" dirty="0">
                <a:solidFill>
                  <a:prstClr val="white"/>
                </a:solidFill>
                <a:cs typeface="Arial" pitchFamily="34" charset="0"/>
              </a:rPr>
              <a:t>год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831273" y="3382843"/>
            <a:ext cx="10505209" cy="1345020"/>
          </a:xfrm>
        </p:spPr>
        <p:txBody>
          <a:bodyPr rtlCol="0">
            <a:no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/>
              <a:t>Актуальные вопросы применения специальных налоговых режимов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871535" y="4885477"/>
            <a:ext cx="8448939" cy="954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6881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867" dirty="0" smtClean="0">
                <a:solidFill>
                  <a:prstClr val="white"/>
                </a:solidFill>
              </a:rPr>
              <a:t>Докладчик</a:t>
            </a:r>
          </a:p>
          <a:p>
            <a:pPr algn="ctr" defTabSz="106881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867" dirty="0" smtClean="0">
                <a:solidFill>
                  <a:prstClr val="white"/>
                </a:solidFill>
              </a:rPr>
              <a:t> начальник </a:t>
            </a:r>
            <a:r>
              <a:rPr lang="ru-RU" altLang="ru-RU" sz="1867" dirty="0">
                <a:solidFill>
                  <a:prstClr val="white"/>
                </a:solidFill>
              </a:rPr>
              <a:t>отдела </a:t>
            </a:r>
            <a:r>
              <a:rPr lang="ru-RU" altLang="ru-RU" sz="1867" dirty="0" smtClean="0">
                <a:solidFill>
                  <a:prstClr val="white"/>
                </a:solidFill>
              </a:rPr>
              <a:t>камерального контроля специальных налоговых режимов  </a:t>
            </a:r>
            <a:endParaRPr lang="ru-RU" altLang="ru-RU" sz="1867" dirty="0">
              <a:solidFill>
                <a:prstClr val="white"/>
              </a:solidFill>
            </a:endParaRPr>
          </a:p>
          <a:p>
            <a:pPr algn="ctr" defTabSz="106881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867" dirty="0" smtClean="0">
                <a:solidFill>
                  <a:prstClr val="white"/>
                </a:solidFill>
              </a:rPr>
              <a:t>Инна Валентиновна Лебах</a:t>
            </a:r>
            <a:endParaRPr lang="ru-RU" altLang="ru-RU" sz="1867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83499" y="2614758"/>
            <a:ext cx="8544949" cy="768085"/>
          </a:xfrm>
          <a:prstGeom prst="rect">
            <a:avLst/>
          </a:prstGeom>
        </p:spPr>
        <p:txBody>
          <a:bodyPr lIns="139075" tIns="69537" rIns="139075" bIns="69537" anchor="ctr"/>
          <a:lstStyle/>
          <a:p>
            <a:pPr algn="ctr" defTabSz="1390707">
              <a:spcBef>
                <a:spcPct val="0"/>
              </a:spcBef>
              <a:defRPr/>
            </a:pPr>
            <a:r>
              <a:rPr lang="ru-RU" sz="1867" b="1" dirty="0">
                <a:solidFill>
                  <a:prstClr val="white"/>
                </a:solidFill>
              </a:rPr>
              <a:t>УПРАВЛЕНИЕ ФЕДЕРАЛЬНОЙ НАЛОГОВОЙ СЛУЖБЫ ПО Г. СЕВАСТОПОЛЮ</a:t>
            </a:r>
          </a:p>
        </p:txBody>
      </p:sp>
    </p:spTree>
    <p:extLst>
      <p:ext uri="{BB962C8B-B14F-4D97-AF65-F5344CB8AC3E}">
        <p14:creationId xmlns:p14="http://schemas.microsoft.com/office/powerpoint/2010/main" val="2136423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527382" y="408380"/>
            <a:ext cx="10561173" cy="603814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56000">
                <a:schemeClr val="accent1">
                  <a:lumMod val="45000"/>
                  <a:lumOff val="55000"/>
                </a:schemeClr>
              </a:gs>
              <a:gs pos="48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446" y="395581"/>
            <a:ext cx="1853852" cy="297008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4809" y="405964"/>
            <a:ext cx="1853852" cy="2976331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11088555" y="6076777"/>
            <a:ext cx="715514" cy="369883"/>
          </a:xfrm>
        </p:spPr>
        <p:txBody>
          <a:bodyPr>
            <a:noAutofit/>
          </a:bodyPr>
          <a:lstStyle/>
          <a:p>
            <a:pPr defTabSz="1213878">
              <a:defRPr/>
            </a:pPr>
            <a:r>
              <a:rPr lang="ru-RU" sz="2100" dirty="0" smtClean="0"/>
              <a:t> </a:t>
            </a:r>
            <a:fld id="{74C04AE3-E534-4CC9-9485-637EF95E0D1F}" type="slidenum">
              <a:rPr lang="ru-RU">
                <a:solidFill>
                  <a:prstClr val="white"/>
                </a:solidFill>
                <a:latin typeface="Calibri"/>
              </a:rPr>
              <a:pPr defTabSz="1213878">
                <a:defRPr/>
              </a:pPr>
              <a:t>10</a:t>
            </a:fld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6171" y="405965"/>
            <a:ext cx="1853852" cy="29700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7534" y="395579"/>
            <a:ext cx="1853852" cy="2970087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897" y="412395"/>
            <a:ext cx="1853852" cy="2970087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446" y="3460079"/>
            <a:ext cx="1853852" cy="2970087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7450" y="3476573"/>
            <a:ext cx="1853852" cy="2970087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7533" y="3460077"/>
            <a:ext cx="1853852" cy="2970087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491" y="3476573"/>
            <a:ext cx="1853852" cy="2970087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3" name="Овал 2"/>
          <p:cNvSpPr/>
          <p:nvPr/>
        </p:nvSpPr>
        <p:spPr>
          <a:xfrm>
            <a:off x="5018975" y="1988840"/>
            <a:ext cx="1152128" cy="384043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598" y="373209"/>
            <a:ext cx="1853852" cy="2970087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97655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31372" y="408380"/>
            <a:ext cx="10773277" cy="603814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56000">
                <a:schemeClr val="accent1">
                  <a:lumMod val="45000"/>
                  <a:lumOff val="55000"/>
                </a:schemeClr>
              </a:gs>
              <a:gs pos="48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11204649" y="5814432"/>
            <a:ext cx="827160" cy="632095"/>
          </a:xfrm>
        </p:spPr>
        <p:txBody>
          <a:bodyPr/>
          <a:lstStyle/>
          <a:p>
            <a:pPr>
              <a:defRPr/>
            </a:pPr>
            <a:fld id="{74C04AE3-E534-4CC9-9485-637EF95E0D1F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7161" y="548681"/>
            <a:ext cx="3294367" cy="5856652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763" y="548681"/>
            <a:ext cx="3294367" cy="5856652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366" y="548682"/>
            <a:ext cx="3294367" cy="5856652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71620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2129" y="368901"/>
            <a:ext cx="10485554" cy="46649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 smtClean="0"/>
              <a:t>Налоговые ставки по специальным налоговым режимам</a:t>
            </a:r>
            <a:endParaRPr lang="ru-RU" sz="2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altLang="ru-RU" dirty="0" smtClean="0">
                <a:solidFill>
                  <a:prstClr val="white"/>
                </a:solidFill>
              </a:rPr>
              <a:t>12</a:t>
            </a:r>
            <a:endParaRPr lang="ru-RU" altLang="ru-RU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с двумя усеченными противолежащими углами 5"/>
          <p:cNvSpPr/>
          <p:nvPr/>
        </p:nvSpPr>
        <p:spPr>
          <a:xfrm>
            <a:off x="924248" y="902049"/>
            <a:ext cx="10175550" cy="418833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Упрощенная система налогообложения</a:t>
            </a:r>
            <a:endParaRPr lang="ru-RU" b="1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/>
          </p:nvPr>
        </p:nvGraphicFramePr>
        <p:xfrm>
          <a:off x="924246" y="1975698"/>
          <a:ext cx="8219748" cy="17202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46122"/>
                <a:gridCol w="2978820"/>
                <a:gridCol w="2694806"/>
              </a:tblGrid>
              <a:tr h="6848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ЮЛ</a:t>
                      </a:r>
                      <a:r>
                        <a:rPr lang="ru-RU" sz="1400" baseline="0" dirty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и ИП,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перешедшие </a:t>
                      </a:r>
                      <a:r>
                        <a:rPr lang="ru-RU" sz="1400" dirty="0">
                          <a:effectLst/>
                        </a:rPr>
                        <a:t>на </a:t>
                      </a:r>
                      <a:r>
                        <a:rPr lang="ru-RU" sz="1400" dirty="0" smtClean="0">
                          <a:effectLst/>
                        </a:rPr>
                        <a:t>УСН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Пониженные ставки для </a:t>
                      </a:r>
                      <a:r>
                        <a:rPr lang="ru-RU" sz="1400" dirty="0">
                          <a:effectLst/>
                        </a:rPr>
                        <a:t>отдельных категорий </a:t>
                      </a:r>
                      <a:r>
                        <a:rPr lang="ru-RU" sz="1400" dirty="0" smtClean="0">
                          <a:effectLst/>
                        </a:rPr>
                        <a:t>налогоплательщиков</a:t>
                      </a:r>
                      <a:endParaRPr lang="ru-RU" sz="1400" dirty="0">
                        <a:effectLst/>
                      </a:endParaRPr>
                    </a:p>
                  </a:txBody>
                  <a:tcPr marL="68580" marR="68580" marT="0" marB="0"/>
                </a:tc>
              </a:tr>
              <a:tr h="2925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Периоды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2017-2021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2017-2021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53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«Доходы»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4%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3%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674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«Доходы</a:t>
                      </a:r>
                      <a:r>
                        <a:rPr lang="ru-RU" sz="1400" dirty="0">
                          <a:effectLst/>
                        </a:rPr>
                        <a:t>, уменьшенные на величину </a:t>
                      </a:r>
                      <a:r>
                        <a:rPr lang="ru-RU" sz="1400" dirty="0" smtClean="0">
                          <a:effectLst/>
                        </a:rPr>
                        <a:t>расходов»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10%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5%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924247" y="1350181"/>
            <a:ext cx="10165154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/>
              <a:t>Налоговые ставки для города федерального значения Севастополя, установлены </a:t>
            </a:r>
            <a:r>
              <a:rPr lang="ru-RU" sz="1600" b="1" dirty="0" smtClean="0"/>
              <a:t>Законами </a:t>
            </a:r>
            <a:r>
              <a:rPr lang="ru-RU" sz="1600" b="1" dirty="0"/>
              <a:t>города Севастополя: от </a:t>
            </a:r>
            <a:r>
              <a:rPr lang="ru-RU" sz="1600" b="1" dirty="0" smtClean="0"/>
              <a:t>03.02.2015 № 110-ЗС, от 14.11.2014 № 77-ЗС</a:t>
            </a:r>
          </a:p>
        </p:txBody>
      </p:sp>
      <p:sp>
        <p:nvSpPr>
          <p:cNvPr id="11" name="Прямоугольник с двумя усеченными противолежащими углами 10"/>
          <p:cNvSpPr/>
          <p:nvPr/>
        </p:nvSpPr>
        <p:spPr>
          <a:xfrm>
            <a:off x="913850" y="3723533"/>
            <a:ext cx="10175551" cy="328847"/>
          </a:xfrm>
          <a:prstGeom prst="snip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Патентная система налогообложения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24247" y="4142110"/>
            <a:ext cx="10175551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Согласно Закону города Севастополь от 14.08.2014 № 57-ЗС </a:t>
            </a:r>
            <a:r>
              <a:rPr lang="ru-RU" sz="1600" dirty="0" smtClean="0"/>
              <a:t>в </a:t>
            </a:r>
            <a:r>
              <a:rPr lang="ru-RU" sz="1600" dirty="0"/>
              <a:t>отношении периодов </a:t>
            </a:r>
            <a:r>
              <a:rPr lang="ru-RU" sz="1600" b="1" dirty="0"/>
              <a:t>2017 - 2021 годов</a:t>
            </a:r>
            <a:r>
              <a:rPr lang="ru-RU" sz="1600" dirty="0"/>
              <a:t> налоговая ставка устанавливается для всех категорий налогоплательщиков в размере </a:t>
            </a:r>
            <a:r>
              <a:rPr lang="ru-RU" sz="1600" b="1" dirty="0" smtClean="0"/>
              <a:t>4%</a:t>
            </a:r>
            <a:endParaRPr lang="ru-RU" sz="1600" b="1" dirty="0"/>
          </a:p>
        </p:txBody>
      </p:sp>
      <p:sp>
        <p:nvSpPr>
          <p:cNvPr id="13" name="Прямоугольник с двумя усеченными противолежащими углами 12"/>
          <p:cNvSpPr/>
          <p:nvPr/>
        </p:nvSpPr>
        <p:spPr>
          <a:xfrm>
            <a:off x="924246" y="4852555"/>
            <a:ext cx="10175552" cy="210282"/>
          </a:xfrm>
          <a:prstGeom prst="snip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Налог на профессиональный доход</a:t>
            </a:r>
            <a:endParaRPr lang="ru-RU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924247" y="5085849"/>
            <a:ext cx="10175551" cy="33855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b="1" smtClean="0"/>
              <a:t>                                                       Согласно</a:t>
            </a:r>
            <a:r>
              <a:rPr lang="en-US" sz="1600" b="1" dirty="0" smtClean="0"/>
              <a:t> </a:t>
            </a:r>
            <a:r>
              <a:rPr lang="ru-RU" sz="1600" b="1" dirty="0" smtClean="0"/>
              <a:t>Федеральному закону </a:t>
            </a:r>
            <a:r>
              <a:rPr lang="ru-RU" sz="1600" b="1" dirty="0"/>
              <a:t>от 27.11.2018 </a:t>
            </a:r>
            <a:r>
              <a:rPr lang="ru-RU" sz="1600" b="1" dirty="0" smtClean="0"/>
              <a:t>№ 422-ФЗ</a:t>
            </a: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/>
          </p:nvPr>
        </p:nvGraphicFramePr>
        <p:xfrm>
          <a:off x="924248" y="5465145"/>
          <a:ext cx="10175550" cy="11512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05052"/>
                <a:gridCol w="5270498"/>
              </a:tblGrid>
              <a:tr h="8437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отношении доходов, полученных налогоплательщиками от реализации товаров (работ, услуг, имущественных прав) физическим лицам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 defTabSz="979555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отношении доходов, полученных налогоплательщиками от реализации товаров (работ, услуг, имущественных прав) индивидуальным предпринимателям для использования при ведении предпринимательской деятельности и юридическим лицам</a:t>
                      </a:r>
                      <a:endParaRPr lang="ru-RU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074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4%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effectLst/>
                        </a:rPr>
                        <a:t>6</a:t>
                      </a:r>
                      <a:r>
                        <a:rPr lang="en-US" sz="1600" b="1" kern="1200" dirty="0" smtClean="0">
                          <a:effectLst/>
                        </a:rPr>
                        <a:t>%</a:t>
                      </a:r>
                      <a:endParaRPr lang="ru-RU" sz="16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/>
          </p:nvPr>
        </p:nvGraphicFramePr>
        <p:xfrm>
          <a:off x="9258301" y="1957967"/>
          <a:ext cx="1831100" cy="17500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1100"/>
              </a:tblGrid>
              <a:tr h="73408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ЕСХН</a:t>
                      </a:r>
                    </a:p>
                    <a:p>
                      <a:pPr algn="ctr"/>
                      <a:r>
                        <a:rPr lang="ru-RU" sz="1400" dirty="0" smtClean="0"/>
                        <a:t>2017 -2021</a:t>
                      </a:r>
                      <a:endParaRPr lang="ru-RU" sz="1400" dirty="0"/>
                    </a:p>
                  </a:txBody>
                  <a:tcPr anchor="ctr"/>
                </a:tc>
              </a:tr>
              <a:tr h="34543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4%</a:t>
                      </a:r>
                      <a:endParaRPr lang="ru-RU" sz="1600" dirty="0"/>
                    </a:p>
                  </a:txBody>
                  <a:tcPr anchor="ctr"/>
                </a:tc>
              </a:tr>
              <a:tr h="65842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1%                                  </a:t>
                      </a:r>
                      <a:r>
                        <a:rPr lang="ru-RU" sz="1100" dirty="0" smtClean="0"/>
                        <a:t>для отдельных видов деятельности</a:t>
                      </a:r>
                      <a:endParaRPr lang="ru-RU" sz="11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471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1114519" y="385552"/>
            <a:ext cx="10431114" cy="766268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3200" dirty="0" smtClean="0"/>
              <a:t>           </a:t>
            </a:r>
            <a:br>
              <a:rPr lang="ru-RU" sz="3200" dirty="0" smtClean="0"/>
            </a:br>
            <a:r>
              <a:rPr lang="ru-RU" sz="2200" dirty="0" smtClean="0"/>
              <a:t>формы документов в отношении применения</a:t>
            </a:r>
            <a:br>
              <a:rPr lang="ru-RU" sz="2200" dirty="0" smtClean="0"/>
            </a:br>
            <a:r>
              <a:rPr lang="ru-RU" sz="2200" dirty="0" smtClean="0"/>
              <a:t> специальных налоговых режимов</a:t>
            </a:r>
            <a:br>
              <a:rPr lang="ru-RU" sz="2200" dirty="0" smtClean="0"/>
            </a:br>
            <a:endParaRPr lang="ru-RU" sz="2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11097195" y="5840629"/>
            <a:ext cx="825500" cy="632460"/>
          </a:xfrm>
        </p:spPr>
        <p:txBody>
          <a:bodyPr/>
          <a:lstStyle/>
          <a:p>
            <a:r>
              <a:rPr lang="ru-RU" altLang="ru-RU" dirty="0" smtClean="0">
                <a:solidFill>
                  <a:prstClr val="white"/>
                </a:solidFill>
              </a:rPr>
              <a:t>13</a:t>
            </a:r>
            <a:endParaRPr lang="ru-RU" altLang="ru-RU" dirty="0">
              <a:solidFill>
                <a:prstClr val="white"/>
              </a:solidFill>
            </a:endParaRPr>
          </a:p>
        </p:txBody>
      </p:sp>
      <p:sp>
        <p:nvSpPr>
          <p:cNvPr id="8" name="object 4"/>
          <p:cNvSpPr/>
          <p:nvPr/>
        </p:nvSpPr>
        <p:spPr>
          <a:xfrm>
            <a:off x="1180349" y="1348736"/>
            <a:ext cx="585216" cy="573024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" name="object 4"/>
          <p:cNvSpPr/>
          <p:nvPr/>
        </p:nvSpPr>
        <p:spPr>
          <a:xfrm>
            <a:off x="1179663" y="2395934"/>
            <a:ext cx="585216" cy="573024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67938" y="5184934"/>
            <a:ext cx="93188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90" algn="just"/>
            <a:endParaRPr lang="en-US" sz="1600" spc="50" dirty="0" smtClean="0">
              <a:cs typeface="Arial" panose="020B0604020202020204" pitchFamily="34" charset="0"/>
            </a:endParaRPr>
          </a:p>
        </p:txBody>
      </p:sp>
      <p:sp>
        <p:nvSpPr>
          <p:cNvPr id="14" name="object 4"/>
          <p:cNvSpPr/>
          <p:nvPr/>
        </p:nvSpPr>
        <p:spPr>
          <a:xfrm>
            <a:off x="1100035" y="3602724"/>
            <a:ext cx="585216" cy="573024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843215" y="2275498"/>
            <a:ext cx="89737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Заявление </a:t>
            </a:r>
            <a:r>
              <a:rPr lang="ru-RU" sz="1600" dirty="0"/>
              <a:t>о прекращении предпринимательской деятельности, в отношении которой применялась ПСН </a:t>
            </a:r>
            <a:r>
              <a:rPr lang="ru-RU" sz="1600" dirty="0" smtClean="0"/>
              <a:t>(КНД </a:t>
            </a:r>
            <a:r>
              <a:rPr lang="ru-RU" sz="1600" dirty="0"/>
              <a:t>1150026</a:t>
            </a:r>
            <a:r>
              <a:rPr lang="ru-RU" sz="1600" dirty="0" smtClean="0"/>
              <a:t>), форма утверждена </a:t>
            </a:r>
            <a:r>
              <a:rPr lang="ru-RU" sz="1600" dirty="0"/>
              <a:t>приказом ФНС России от 04.12.2020 №КЧ-7-3/882@. Срок сдачи - в течение </a:t>
            </a:r>
            <a:r>
              <a:rPr lang="ru-RU" sz="1600" dirty="0">
                <a:hlinkClick r:id="rId3"/>
              </a:rPr>
              <a:t>10 календарных дней со дня прекращения предпринимательской деятельности, в отношении которой применялась патентная система </a:t>
            </a:r>
            <a:r>
              <a:rPr lang="ru-RU" sz="1600" dirty="0" smtClean="0">
                <a:hlinkClick r:id="rId3"/>
              </a:rPr>
              <a:t>налогообложения</a:t>
            </a:r>
            <a:endParaRPr lang="ru-RU" sz="1600" spc="5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65565" y="2196644"/>
            <a:ext cx="94648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90" algn="just"/>
            <a:r>
              <a:rPr lang="ru-RU" sz="1600" dirty="0" smtClean="0"/>
              <a:t> </a:t>
            </a:r>
            <a:endParaRPr lang="ru-RU" sz="1600" spc="5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8" name="object 4"/>
          <p:cNvSpPr/>
          <p:nvPr/>
        </p:nvSpPr>
        <p:spPr>
          <a:xfrm>
            <a:off x="1147775" y="4550772"/>
            <a:ext cx="585216" cy="573024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870364" y="4539021"/>
            <a:ext cx="90712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90"/>
            <a:r>
              <a:rPr lang="ru-RU" sz="1600" spc="50" dirty="0" smtClean="0">
                <a:solidFill>
                  <a:prstClr val="black"/>
                </a:solidFill>
                <a:cs typeface="Arial" panose="020B0604020202020204" pitchFamily="34" charset="0"/>
              </a:rPr>
              <a:t>Форма налоговой декларации по налогу на игорный бизнес,  утверждена приказом ФНС России от 05.07.2021 №ЕД-7-3/634</a:t>
            </a:r>
            <a:r>
              <a:rPr lang="en-US" sz="1600" dirty="0"/>
              <a:t> @</a:t>
            </a:r>
            <a:r>
              <a:rPr lang="ru-RU" sz="1600" spc="50" dirty="0" smtClean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endParaRPr lang="ru-RU" sz="1600" spc="5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685251" y="5818305"/>
            <a:ext cx="93807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90" algn="just"/>
            <a:endParaRPr lang="ru-RU" sz="1600" spc="5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24053" y="1334543"/>
            <a:ext cx="902422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90"/>
            <a:r>
              <a:rPr lang="ru-RU" sz="1600" dirty="0" smtClean="0"/>
              <a:t>Заявление на получение патента (КНД 1150010), форма </a:t>
            </a:r>
            <a:r>
              <a:rPr lang="ru-RU" sz="1600" dirty="0"/>
              <a:t>утверждена приказом ФНС России от </a:t>
            </a:r>
            <a:r>
              <a:rPr lang="ru-RU" sz="1600" dirty="0" smtClean="0"/>
              <a:t>09.12.2020 №КЧ-7-3/881</a:t>
            </a:r>
            <a:r>
              <a:rPr lang="ru-RU" sz="1600" dirty="0"/>
              <a:t>@. Срок подачи </a:t>
            </a:r>
            <a:r>
              <a:rPr lang="ru-RU" sz="1600" dirty="0" smtClean="0"/>
              <a:t>не </a:t>
            </a:r>
            <a:r>
              <a:rPr lang="ru-RU" sz="1600" dirty="0"/>
              <a:t>позднее чем за </a:t>
            </a:r>
            <a:r>
              <a:rPr lang="ru-RU" sz="1600" dirty="0">
                <a:hlinkClick r:id="rId4"/>
              </a:rPr>
              <a:t>10 дней до начала применения индивидуальным предпринимателем патентной системы налогообложения</a:t>
            </a:r>
          </a:p>
          <a:p>
            <a:pPr marL="21590"/>
            <a:endParaRPr lang="ru-RU" dirty="0">
              <a:hlinkClick r:id="rId5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838301" y="3580022"/>
            <a:ext cx="91033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90"/>
            <a:r>
              <a:rPr lang="ru-RU" sz="1600" dirty="0" smtClean="0"/>
              <a:t> </a:t>
            </a:r>
            <a:r>
              <a:rPr lang="ru-RU" sz="1600" dirty="0"/>
              <a:t>Уведомление об уменьшении суммы налога, уплачиваемого в связи с применением </a:t>
            </a:r>
            <a:r>
              <a:rPr lang="ru-RU" sz="1600" dirty="0" smtClean="0"/>
              <a:t>ПСН, </a:t>
            </a:r>
            <a:r>
              <a:rPr lang="ru-RU" sz="1600" dirty="0"/>
              <a:t>на сумму указанных в пункте 1.2 статьи 346.51 </a:t>
            </a:r>
            <a:r>
              <a:rPr lang="ru-RU" sz="1600" dirty="0" smtClean="0"/>
              <a:t>НК РФ </a:t>
            </a:r>
            <a:r>
              <a:rPr lang="ru-RU" sz="1600" dirty="0"/>
              <a:t>страховых платежей (взносов) и </a:t>
            </a:r>
            <a:r>
              <a:rPr lang="ru-RU" sz="1600" dirty="0" smtClean="0"/>
              <a:t>пособий (КНД 1112021), форма утверждена приказом ФНС России от 26.03.2021 № ЕД-7-3/218</a:t>
            </a:r>
            <a:r>
              <a:rPr lang="en-US" sz="1600" dirty="0" smtClean="0"/>
              <a:t>@</a:t>
            </a:r>
            <a:endParaRPr lang="ru-RU" sz="1600" dirty="0"/>
          </a:p>
        </p:txBody>
      </p:sp>
      <p:sp>
        <p:nvSpPr>
          <p:cNvPr id="20" name="object 4"/>
          <p:cNvSpPr/>
          <p:nvPr/>
        </p:nvSpPr>
        <p:spPr>
          <a:xfrm>
            <a:off x="1135983" y="5320712"/>
            <a:ext cx="585216" cy="573024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888772" y="5271205"/>
            <a:ext cx="89737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Внесены изменения в форму, порядок заполнения и формат представления налоговой декларации по ЕСХН приказом ФНС России от 18.12.2020 №ЕД-7-3/926</a:t>
            </a:r>
            <a:r>
              <a:rPr lang="en-US" sz="1600" dirty="0" smtClean="0"/>
              <a:t>@</a:t>
            </a:r>
            <a:endParaRPr lang="ru-RU" sz="1600" spc="5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33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88723" y="9138048"/>
            <a:ext cx="2035767" cy="386464"/>
          </a:xfrm>
          <a:prstGeom prst="rect">
            <a:avLst/>
          </a:prstGeom>
        </p:spPr>
        <p:txBody>
          <a:bodyPr wrap="none" lIns="138883" tIns="69443" rIns="138883" bIns="69443">
            <a:spAutoFit/>
          </a:bodyPr>
          <a:lstStyle/>
          <a:p>
            <a:pPr algn="ctr" defTabSz="1354642">
              <a:defRPr/>
            </a:pPr>
            <a:r>
              <a:rPr lang="ru-RU" sz="1600" dirty="0">
                <a:solidFill>
                  <a:prstClr val="white"/>
                </a:solidFill>
                <a:cs typeface="Arial" pitchFamily="34" charset="0"/>
              </a:rPr>
              <a:t>30 января 2015 года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934410" y="3525022"/>
            <a:ext cx="10499769" cy="1152127"/>
          </a:xfrm>
        </p:spPr>
        <p:txBody>
          <a:bodyPr rtlCol="0">
            <a:noAutofit/>
          </a:bodyPr>
          <a:lstStyle/>
          <a:p>
            <a:pPr lvl="0" algn="ctr"/>
            <a:r>
              <a:rPr lang="ru-RU" sz="2667" dirty="0">
                <a:latin typeface="Times New Roman" pitchFamily="18" charset="0"/>
                <a:cs typeface="Times New Roman" pitchFamily="18" charset="0"/>
              </a:rPr>
              <a:t>БЛАГОДАРЮ  ЗА  ВНИМАНИЕ</a:t>
            </a:r>
            <a:br>
              <a:rPr lang="ru-RU" sz="2667" dirty="0">
                <a:latin typeface="Times New Roman" pitchFamily="18" charset="0"/>
                <a:cs typeface="Times New Roman" pitchFamily="18" charset="0"/>
              </a:rPr>
            </a:br>
            <a:endParaRPr lang="ru-RU" sz="2667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006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altLang="ru-RU" dirty="0" smtClean="0">
                <a:solidFill>
                  <a:prstClr val="white"/>
                </a:solidFill>
                <a:latin typeface="Calibri"/>
              </a:rPr>
              <a:t>2</a:t>
            </a:r>
            <a:endParaRPr lang="ru-RU" alt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702639" y="457227"/>
            <a:ext cx="9836000" cy="739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0902" tIns="60452" rIns="120902" bIns="60452" numCol="1" anchor="ctr" anchorCtr="0" compatLnSpc="1">
            <a:prstTxWarp prst="textNoShape">
              <a:avLst/>
            </a:prstTxWarp>
          </a:bodyPr>
          <a:lstStyle>
            <a:lvl1pPr marL="0" marR="0" indent="0" algn="l" defTabSz="8159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5pPr>
            <a:lvl6pPr marL="357644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6pPr>
            <a:lvl7pPr marL="715285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7pPr>
            <a:lvl8pPr marL="1072931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8pPr>
            <a:lvl9pPr marL="1430574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400" dirty="0"/>
              <a:t>Новая форма Декларации по </a:t>
            </a:r>
            <a:r>
              <a:rPr lang="ru-RU" sz="2400" dirty="0" smtClean="0"/>
              <a:t>УСН</a:t>
            </a:r>
            <a:endParaRPr lang="ru-RU" sz="2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68191" y="1481069"/>
            <a:ext cx="9388699" cy="361120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21820" tIns="60910" rIns="121820" bIns="60910" anchor="ctr"/>
          <a:lstStyle/>
          <a:p>
            <a:pPr algn="just" defTabSz="97917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prstClr val="black"/>
                </a:solidFill>
              </a:rPr>
              <a:t>Утверждена приказом ФНС России от 25.12.2020 № ЕД-7-3/958</a:t>
            </a:r>
            <a:r>
              <a:rPr lang="en-US" sz="2000" dirty="0">
                <a:solidFill>
                  <a:prstClr val="black"/>
                </a:solidFill>
              </a:rPr>
              <a:t>@ </a:t>
            </a:r>
            <a:r>
              <a:rPr lang="ru-RU" sz="2000" dirty="0" smtClean="0">
                <a:solidFill>
                  <a:prstClr val="black"/>
                </a:solidFill>
              </a:rPr>
              <a:t>«Об утверждении формы, порядка заполнения и формата представления налоговой декларации по налогу, уплачиваемому в связи с применением упрощенной системы налогообложения, в электронной форме и о признании утратившим силу приказа ФНС России от 26.02.2016 </a:t>
            </a:r>
            <a:r>
              <a:rPr lang="ru-RU" sz="2000" dirty="0">
                <a:solidFill>
                  <a:prstClr val="black"/>
                </a:solidFill>
              </a:rPr>
              <a:t>N ММВ-7-3/99</a:t>
            </a:r>
            <a:r>
              <a:rPr lang="ru-RU" sz="2000" dirty="0" smtClean="0">
                <a:solidFill>
                  <a:prstClr val="black"/>
                </a:solidFill>
              </a:rPr>
              <a:t>@»</a:t>
            </a:r>
          </a:p>
          <a:p>
            <a:pPr algn="just" defTabSz="97917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/>
              <a:t>Приказ вступил в силу 20.03.2021 и применяется, начиная с представления декларации по УСН за налоговый период 2021 </a:t>
            </a:r>
            <a:r>
              <a:rPr lang="ru-RU" sz="2000" dirty="0" smtClean="0"/>
              <a:t>года</a:t>
            </a:r>
          </a:p>
        </p:txBody>
      </p:sp>
    </p:spTree>
    <p:extLst>
      <p:ext uri="{BB962C8B-B14F-4D97-AF65-F5344CB8AC3E}">
        <p14:creationId xmlns:p14="http://schemas.microsoft.com/office/powerpoint/2010/main" val="1112913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EBD938A4-59A9-4F6C-8AD3-5BB89E9ABBF4}"/>
              </a:ext>
            </a:extLst>
          </p:cNvPr>
          <p:cNvSpPr txBox="1">
            <a:spLocks/>
          </p:cNvSpPr>
          <p:nvPr/>
        </p:nvSpPr>
        <p:spPr>
          <a:xfrm>
            <a:off x="811371" y="447616"/>
            <a:ext cx="10144598" cy="91915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0701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kern="1200" dirty="0" smtClean="0">
                <a:solidFill>
                  <a:srgbClr val="4F81BD">
                    <a:lumMod val="75000"/>
                  </a:srgbClr>
                </a:solidFill>
                <a:latin typeface="+mj-lt"/>
                <a:ea typeface="+mj-ea"/>
                <a:cs typeface="Arial" panose="020B0604020202020204" pitchFamily="34" charset="0"/>
              </a:rPr>
              <a:t>Увеличение пороговых значений размера доходов, численности работников, остаточной стоимости ОС, налоговые ставки  ФЗ </a:t>
            </a:r>
            <a:r>
              <a:rPr lang="ru-RU" b="1" kern="1200" dirty="0">
                <a:solidFill>
                  <a:srgbClr val="4F81BD">
                    <a:lumMod val="75000"/>
                  </a:srgbClr>
                </a:solidFill>
                <a:latin typeface="+mj-lt"/>
                <a:ea typeface="+mj-ea"/>
                <a:cs typeface="Arial" panose="020B0604020202020204" pitchFamily="34" charset="0"/>
              </a:rPr>
              <a:t>от 31.07.2020 </a:t>
            </a:r>
            <a:r>
              <a:rPr lang="ru-RU" b="1" kern="1200" dirty="0" smtClean="0">
                <a:solidFill>
                  <a:srgbClr val="4F81BD">
                    <a:lumMod val="75000"/>
                  </a:srgbClr>
                </a:solidFill>
                <a:latin typeface="+mj-lt"/>
                <a:ea typeface="+mj-ea"/>
                <a:cs typeface="Arial" panose="020B0604020202020204" pitchFamily="34" charset="0"/>
              </a:rPr>
              <a:t> № </a:t>
            </a:r>
            <a:r>
              <a:rPr lang="ru-RU" b="1" kern="1200" dirty="0">
                <a:solidFill>
                  <a:srgbClr val="4F81BD">
                    <a:lumMod val="75000"/>
                  </a:srgbClr>
                </a:solidFill>
                <a:latin typeface="+mj-lt"/>
                <a:ea typeface="+mj-ea"/>
                <a:cs typeface="Arial" panose="020B0604020202020204" pitchFamily="34" charset="0"/>
              </a:rPr>
              <a:t>266-ФЗ</a:t>
            </a:r>
          </a:p>
        </p:txBody>
      </p:sp>
      <p:sp>
        <p:nvSpPr>
          <p:cNvPr id="9" name="Номер слайда 3"/>
          <p:cNvSpPr txBox="1">
            <a:spLocks/>
          </p:cNvSpPr>
          <p:nvPr/>
        </p:nvSpPr>
        <p:spPr>
          <a:xfrm>
            <a:off x="11366500" y="5863210"/>
            <a:ext cx="825500" cy="632460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defPPr>
              <a:defRPr lang="ru-RU"/>
            </a:defPPr>
            <a:lvl1pPr marL="0" algn="l" defTabSz="914400" rtl="0" eaLnBrk="1" latinLnBrk="0" hangingPunct="1">
              <a:defRPr sz="14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ru-RU" sz="2800" dirty="0" smtClean="0">
                <a:solidFill>
                  <a:prstClr val="white"/>
                </a:solidFill>
              </a:rPr>
              <a:t>3</a:t>
            </a:r>
            <a:endParaRPr lang="ru-RU" altLang="ru-RU" sz="2800" dirty="0">
              <a:solidFill>
                <a:prstClr val="white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747258"/>
              </p:ext>
            </p:extLst>
          </p:nvPr>
        </p:nvGraphicFramePr>
        <p:xfrm>
          <a:off x="811369" y="1264607"/>
          <a:ext cx="10144600" cy="52639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32250"/>
                <a:gridCol w="639822"/>
                <a:gridCol w="1794122"/>
                <a:gridCol w="1292142"/>
                <a:gridCol w="1093110"/>
                <a:gridCol w="1993154"/>
              </a:tblGrid>
              <a:tr h="5534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условия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Переходные условия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Утрата права на УСН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 anchor="ctr"/>
                </a:tc>
              </a:tr>
              <a:tr h="5836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за отчетный/налоговый период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&lt;= 150 млн руб.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Свыше 150 млн руб. до 200 млн руб. включительно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 200 млн руб.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</a:tr>
              <a:tr h="6442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 численность работников за отчетный/налоговый период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&lt;= 100 человек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Свыше 100 человек до 130 человек включительно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 130 человек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</a:tr>
              <a:tr h="3807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Остаточная стоимость ОС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 gridSpan="2">
                  <a:txBody>
                    <a:bodyPr/>
                    <a:lstStyle/>
                    <a:p>
                      <a:pPr marL="0" marR="0" lvl="0" indent="0" algn="ctr" defTabSz="1083148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&lt;= 150 млн руб.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150 млн. руб.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</a:tr>
              <a:tr h="547301"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ставки по НК РФ  в случае превышения лимитов по доходам и средней численности  до 200 млн. рублей и 130 человек  - 8 % объект «доходы», 20% объект «доходы, уменьшенные на величину расходов»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1763">
                <a:tc gridSpan="6">
                  <a:txBody>
                    <a:bodyPr/>
                    <a:lstStyle/>
                    <a:p>
                      <a:pPr marL="0" marR="0" lvl="0" indent="0" algn="ctr" defTabSz="1083148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Налоговые ставки по Закону</a:t>
                      </a: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города Севастополя № 110-ЗС от 03.02.2015 с изменениями</a:t>
                      </a:r>
                    </a:p>
                    <a:p>
                      <a:pPr marL="0" algn="ctr" defTabSz="1083148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в отношении 2017-2021 годов (%)  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8015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объект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"доходы"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4932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объект "доходы минус расходы"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01197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Для отдельных категорий  налогоплательщиков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                                                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объект «доходы»  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 gridSpan="2">
                  <a:txBody>
                    <a:bodyPr/>
                    <a:lstStyle/>
                    <a:p>
                      <a:pPr marL="0" marR="0" lvl="0" indent="0" algn="ctr" defTabSz="1083148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</a:p>
                    <a:p>
                      <a:pPr marL="0" marR="0" lvl="0" indent="0" algn="ctr" defTabSz="1083148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объект «доходы, уменьшенные на величину расходов»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307723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68927" y="745087"/>
            <a:ext cx="10110843" cy="605732"/>
          </a:xfrm>
        </p:spPr>
        <p:txBody>
          <a:bodyPr/>
          <a:lstStyle/>
          <a:p>
            <a:pPr algn="ctr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Код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признака применения налоговой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ставки для налогоплательщиков, у которых превышен лимит объемов доходов и численности до 200 млн. руб. и 130 человек соответственно 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80" t="36188" r="1786" b="7666"/>
          <a:stretch/>
        </p:blipFill>
        <p:spPr>
          <a:xfrm>
            <a:off x="1725220" y="1537561"/>
            <a:ext cx="7762009" cy="2400301"/>
          </a:xfrm>
          <a:prstGeom prst="rect">
            <a:avLst/>
          </a:prstGeom>
        </p:spPr>
      </p:pic>
      <p:sp>
        <p:nvSpPr>
          <p:cNvPr id="9" name="Овал 8"/>
          <p:cNvSpPr/>
          <p:nvPr/>
        </p:nvSpPr>
        <p:spPr>
          <a:xfrm>
            <a:off x="2576012" y="2332465"/>
            <a:ext cx="3127663" cy="40524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986" t="33003" r="37088" b="10430"/>
          <a:stretch/>
        </p:blipFill>
        <p:spPr>
          <a:xfrm>
            <a:off x="1632032" y="4124604"/>
            <a:ext cx="7948386" cy="2224830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2763983" y="4779818"/>
            <a:ext cx="4696690" cy="45720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2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11312497" y="5999254"/>
            <a:ext cx="427182" cy="440332"/>
          </a:xfrm>
          <a:prstGeom prst="rect">
            <a:avLst/>
          </a:prstGeom>
        </p:spPr>
        <p:txBody>
          <a:bodyPr/>
          <a:lstStyle/>
          <a:p>
            <a:r>
              <a:rPr lang="ru-RU" altLang="ru-RU" sz="2800" dirty="0" smtClean="0">
                <a:solidFill>
                  <a:prstClr val="white"/>
                </a:solidFill>
              </a:rPr>
              <a:t>4</a:t>
            </a:r>
            <a:endParaRPr lang="ru-RU" altLang="ru-RU" sz="2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16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1">
            <a:extLst>
              <a:ext uri="{FF2B5EF4-FFF2-40B4-BE49-F238E27FC236}">
                <a16:creationId xmlns:a16="http://schemas.microsoft.com/office/drawing/2014/main" xmlns="" id="{3CDE52CD-FF07-4B67-B32F-2E707B8E7547}"/>
              </a:ext>
            </a:extLst>
          </p:cNvPr>
          <p:cNvSpPr/>
          <p:nvPr/>
        </p:nvSpPr>
        <p:spPr>
          <a:xfrm>
            <a:off x="899163" y="1932123"/>
            <a:ext cx="1005695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32000" indent="-432000">
              <a:spcAft>
                <a:spcPts val="1800"/>
              </a:spcAft>
              <a:buSzPct val="80000"/>
              <a:buFont typeface="lined-icons" pitchFamily="2" charset="0"/>
              <a:buChar char=""/>
            </a:pPr>
            <a:r>
              <a:rPr lang="ru-RU" sz="2000" spc="-1" dirty="0" smtClean="0">
                <a:solidFill>
                  <a:prstClr val="black">
                    <a:lumMod val="75000"/>
                  </a:prstClr>
                </a:solidFill>
                <a:latin typeface="Times New Roman" panose="02020603050405020304" pitchFamily="18" charset="0"/>
                <a:ea typeface="Roboto Condensed" panose="02000000000000000000" pitchFamily="2" charset="0"/>
                <a:cs typeface="Times New Roman" panose="02020603050405020304" pitchFamily="18" charset="0"/>
              </a:rPr>
              <a:t>физическое лицо должно быть зарегистрировано в качестве ИП после вступления в силу Закона города Севастополя от  25.10.2017 № 370-ЗС с изменениями</a:t>
            </a:r>
          </a:p>
          <a:p>
            <a:pPr marL="432000" indent="-432000">
              <a:spcAft>
                <a:spcPts val="1800"/>
              </a:spcAft>
              <a:buSzPct val="80000"/>
              <a:buFont typeface="lined-icons" pitchFamily="2" charset="0"/>
              <a:buChar char=""/>
            </a:pPr>
            <a:r>
              <a:rPr lang="ru-RU" sz="2000" spc="-1" dirty="0" smtClean="0">
                <a:solidFill>
                  <a:prstClr val="black">
                    <a:lumMod val="75000"/>
                  </a:prstClr>
                </a:solidFill>
                <a:latin typeface="Times New Roman" panose="02020603050405020304" pitchFamily="18" charset="0"/>
                <a:ea typeface="Roboto Condensed" panose="02000000000000000000" pitchFamily="2" charset="0"/>
                <a:cs typeface="Times New Roman" panose="02020603050405020304" pitchFamily="18" charset="0"/>
              </a:rPr>
              <a:t>ИП </a:t>
            </a:r>
            <a:r>
              <a:rPr lang="ru-RU" sz="2000" spc="-1" dirty="0">
                <a:solidFill>
                  <a:prstClr val="black">
                    <a:lumMod val="75000"/>
                  </a:prstClr>
                </a:solidFill>
                <a:latin typeface="Times New Roman" panose="02020603050405020304" pitchFamily="18" charset="0"/>
                <a:ea typeface="Roboto Condensed" panose="02000000000000000000" pitchFamily="2" charset="0"/>
                <a:cs typeface="Times New Roman" panose="02020603050405020304" pitchFamily="18" charset="0"/>
              </a:rPr>
              <a:t>должен применять </a:t>
            </a:r>
            <a:r>
              <a:rPr lang="ru-RU" sz="2000" spc="-1" dirty="0" smtClean="0">
                <a:solidFill>
                  <a:prstClr val="black">
                    <a:lumMod val="75000"/>
                  </a:prstClr>
                </a:solidFill>
                <a:latin typeface="Times New Roman" panose="02020603050405020304" pitchFamily="18" charset="0"/>
                <a:ea typeface="Roboto Condensed" panose="02000000000000000000" pitchFamily="2" charset="0"/>
                <a:cs typeface="Times New Roman" panose="02020603050405020304" pitchFamily="18" charset="0"/>
              </a:rPr>
              <a:t>УСН (ПСН) с </a:t>
            </a:r>
            <a:r>
              <a:rPr lang="ru-RU" sz="2000" spc="-1" dirty="0">
                <a:solidFill>
                  <a:prstClr val="black">
                    <a:lumMod val="75000"/>
                  </a:prstClr>
                </a:solidFill>
                <a:latin typeface="Times New Roman" panose="02020603050405020304" pitchFamily="18" charset="0"/>
                <a:ea typeface="Roboto Condensed" panose="02000000000000000000" pitchFamily="2" charset="0"/>
                <a:cs typeface="Times New Roman" panose="02020603050405020304" pitchFamily="18" charset="0"/>
              </a:rPr>
              <a:t>момента регистрации</a:t>
            </a:r>
          </a:p>
          <a:p>
            <a:pPr marL="432000" indent="-432000" algn="just">
              <a:spcAft>
                <a:spcPts val="1800"/>
              </a:spcAft>
              <a:buSzPct val="80000"/>
              <a:buFont typeface="lined-icons" pitchFamily="2" charset="0"/>
              <a:buChar char=""/>
            </a:pPr>
            <a:r>
              <a:rPr lang="ru-RU" sz="2000" spc="-1" dirty="0">
                <a:solidFill>
                  <a:prstClr val="black">
                    <a:lumMod val="75000"/>
                  </a:prstClr>
                </a:solidFill>
                <a:latin typeface="Times New Roman" panose="02020603050405020304" pitchFamily="18" charset="0"/>
                <a:ea typeface="Roboto Condensed" panose="02000000000000000000" pitchFamily="2" charset="0"/>
                <a:cs typeface="Times New Roman" panose="02020603050405020304" pitchFamily="18" charset="0"/>
              </a:rPr>
              <a:t>ИП осуществлять предпринимательскую деятельность в производственной, социальной и (или) научной сферах</a:t>
            </a:r>
            <a:r>
              <a:rPr lang="en-US" sz="2000" spc="-1" dirty="0">
                <a:solidFill>
                  <a:prstClr val="black">
                    <a:lumMod val="75000"/>
                  </a:prstClr>
                </a:solidFill>
                <a:latin typeface="Times New Roman" panose="02020603050405020304" pitchFamily="18" charset="0"/>
                <a:ea typeface="Roboto Condensed" panose="02000000000000000000" pitchFamily="2" charset="0"/>
                <a:cs typeface="Times New Roman" panose="02020603050405020304" pitchFamily="18" charset="0"/>
              </a:rPr>
              <a:t>, </a:t>
            </a:r>
            <a:r>
              <a:rPr lang="ru-RU" sz="2000" spc="-1" dirty="0">
                <a:solidFill>
                  <a:prstClr val="black">
                    <a:lumMod val="75000"/>
                  </a:prstClr>
                </a:solidFill>
                <a:latin typeface="Times New Roman" panose="02020603050405020304" pitchFamily="18" charset="0"/>
                <a:ea typeface="Roboto Condensed" panose="02000000000000000000" pitchFamily="2" charset="0"/>
                <a:cs typeface="Times New Roman" panose="02020603050405020304" pitchFamily="18" charset="0"/>
              </a:rPr>
              <a:t>а также в сфере оказания бытовых услуг. Применять нулевую налоговую ставку индивидуальные предприниматели, соответствующие всем установленным требованиям, </a:t>
            </a:r>
            <a:r>
              <a:rPr lang="ru-RU" sz="2000" b="1" spc="-1" dirty="0">
                <a:solidFill>
                  <a:prstClr val="black">
                    <a:lumMod val="75000"/>
                  </a:prstClr>
                </a:solidFill>
                <a:latin typeface="Times New Roman" panose="02020603050405020304" pitchFamily="18" charset="0"/>
                <a:ea typeface="Roboto Condensed" panose="02000000000000000000" pitchFamily="2" charset="0"/>
                <a:cs typeface="Times New Roman" panose="02020603050405020304" pitchFamily="18" charset="0"/>
              </a:rPr>
              <a:t>вправе со дня их государственной регистрации в качестве ИП непрерывно в течение двух налоговых периодов</a:t>
            </a:r>
            <a:r>
              <a:rPr lang="ru-RU" sz="2000" spc="-1" dirty="0">
                <a:solidFill>
                  <a:prstClr val="black">
                    <a:lumMod val="75000"/>
                  </a:prstClr>
                </a:solidFill>
                <a:latin typeface="Times New Roman" panose="02020603050405020304" pitchFamily="18" charset="0"/>
                <a:ea typeface="Roboto Condensed" panose="02000000000000000000" pitchFamily="2" charset="0"/>
                <a:cs typeface="Times New Roman" panose="02020603050405020304" pitchFamily="18" charset="0"/>
              </a:rPr>
              <a:t>. В случае нарушения ограничений на применение налоговой ставки в размере 0%, предусмотренных гл.26.2 НК РФ и законом субъекта РФ, индивидуальный предприниматель утратит право на ее применение и обязан уплатить налог по общим </a:t>
            </a:r>
            <a:r>
              <a:rPr lang="ru-RU" sz="2000" spc="-1" dirty="0" smtClean="0">
                <a:solidFill>
                  <a:prstClr val="black">
                    <a:lumMod val="75000"/>
                  </a:prstClr>
                </a:solidFill>
                <a:latin typeface="Times New Roman" panose="02020603050405020304" pitchFamily="18" charset="0"/>
                <a:ea typeface="Roboto Condensed" panose="02000000000000000000" pitchFamily="2" charset="0"/>
                <a:cs typeface="Times New Roman" panose="02020603050405020304" pitchFamily="18" charset="0"/>
              </a:rPr>
              <a:t>правилам</a:t>
            </a:r>
            <a:endParaRPr lang="ru-RU" sz="2000" spc="-1" dirty="0">
              <a:solidFill>
                <a:prstClr val="black">
                  <a:lumMod val="75000"/>
                </a:prstClr>
              </a:solidFill>
              <a:latin typeface="Times New Roman" panose="02020603050405020304" pitchFamily="18" charset="0"/>
              <a:ea typeface="Roboto Condensed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EBD938A4-59A9-4F6C-8AD3-5BB89E9ABBF4}"/>
              </a:ext>
            </a:extLst>
          </p:cNvPr>
          <p:cNvSpPr txBox="1">
            <a:spLocks/>
          </p:cNvSpPr>
          <p:nvPr/>
        </p:nvSpPr>
        <p:spPr>
          <a:xfrm>
            <a:off x="1273839" y="1175436"/>
            <a:ext cx="9307597" cy="571013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 lnSpcReduction="20000"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0701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kern="1200" dirty="0" smtClean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Условия применения нулевой налоговой ставки по УСН и ПСН</a:t>
            </a:r>
          </a:p>
          <a:p>
            <a:pPr defTabSz="120701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kern="1200" dirty="0">
                <a:solidFill>
                  <a:srgbClr val="4F81BD">
                    <a:lumMod val="75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(п. 4 ст. 346.20 НК РФ, п. 3 ст. 346.50 НК РФ)</a:t>
            </a:r>
          </a:p>
          <a:p>
            <a:pPr defTabSz="1207016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kern="1200" dirty="0" smtClean="0">
              <a:solidFill>
                <a:srgbClr val="4F81BD">
                  <a:lumMod val="75000"/>
                </a:srgbClr>
              </a:solidFill>
              <a:latin typeface="+mj-lt"/>
              <a:ea typeface="+mj-ea"/>
              <a:cs typeface="Arial" panose="020B0604020202020204" pitchFamily="34" charset="0"/>
            </a:endParaRPr>
          </a:p>
        </p:txBody>
      </p:sp>
      <p:sp>
        <p:nvSpPr>
          <p:cNvPr id="9" name="Номер слайда 3"/>
          <p:cNvSpPr txBox="1">
            <a:spLocks/>
          </p:cNvSpPr>
          <p:nvPr/>
        </p:nvSpPr>
        <p:spPr>
          <a:xfrm>
            <a:off x="11366500" y="5863210"/>
            <a:ext cx="825500" cy="632460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defPPr>
              <a:defRPr lang="ru-RU"/>
            </a:defPPr>
            <a:lvl1pPr marL="0" algn="l" defTabSz="914400" rtl="0" eaLnBrk="1" latinLnBrk="0" hangingPunct="1">
              <a:defRPr sz="14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ru-RU" sz="2800" dirty="0" smtClean="0">
                <a:solidFill>
                  <a:prstClr val="white"/>
                </a:solidFill>
              </a:rPr>
              <a:t>5</a:t>
            </a:r>
            <a:endParaRPr lang="ru-RU" altLang="ru-RU" sz="2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64315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altLang="ru-RU" dirty="0" smtClean="0">
                <a:solidFill>
                  <a:prstClr val="white"/>
                </a:solidFill>
                <a:latin typeface="Calibri"/>
              </a:rPr>
              <a:t>6</a:t>
            </a:r>
            <a:endParaRPr lang="ru-RU" alt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645489" y="247463"/>
            <a:ext cx="9836000" cy="739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0902" tIns="60452" rIns="120902" bIns="60452" numCol="1" anchor="ctr" anchorCtr="0" compatLnSpc="1">
            <a:prstTxWarp prst="textNoShape">
              <a:avLst/>
            </a:prstTxWarp>
          </a:bodyPr>
          <a:lstStyle>
            <a:lvl1pPr marL="0" marR="0" indent="0" algn="l" defTabSz="8159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5pPr>
            <a:lvl6pPr marL="357644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6pPr>
            <a:lvl7pPr marL="715285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7pPr>
            <a:lvl8pPr marL="1072931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8pPr>
            <a:lvl9pPr marL="1430574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400" dirty="0" smtClean="0"/>
              <a:t>Ограничения при применении ПСН </a:t>
            </a:r>
            <a:endParaRPr lang="ru-RU" sz="2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28700" y="838157"/>
            <a:ext cx="10200759" cy="87473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21820" tIns="60910" rIns="121820" bIns="60910" anchor="ctr"/>
          <a:lstStyle/>
          <a:p>
            <a:pPr algn="just"/>
            <a:endParaRPr lang="ru-RU" sz="2000" dirty="0" smtClean="0"/>
          </a:p>
          <a:p>
            <a:pPr algn="just"/>
            <a:r>
              <a:rPr lang="ru-RU" dirty="0" smtClean="0"/>
              <a:t>ПСН </a:t>
            </a:r>
            <a:r>
              <a:rPr lang="ru-RU" dirty="0"/>
              <a:t>может применять только индивидуальный предприниматель и только по определенным </a:t>
            </a:r>
            <a:r>
              <a:rPr lang="ru-RU" dirty="0">
                <a:hlinkClick r:id="rId2"/>
              </a:rPr>
              <a:t>видам </a:t>
            </a:r>
            <a:r>
              <a:rPr lang="ru-RU" dirty="0" smtClean="0">
                <a:hlinkClick r:id="rId2"/>
              </a:rPr>
              <a:t>деятельности</a:t>
            </a:r>
            <a:r>
              <a:rPr lang="ru-RU" dirty="0" smtClean="0"/>
              <a:t>, доходы </a:t>
            </a:r>
            <a:r>
              <a:rPr lang="ru-RU" dirty="0"/>
              <a:t>- не больше </a:t>
            </a:r>
            <a:r>
              <a:rPr lang="ru-RU" dirty="0">
                <a:hlinkClick r:id="rId3"/>
              </a:rPr>
              <a:t>60 млн руб.</a:t>
            </a:r>
            <a:r>
              <a:rPr lang="ru-RU" dirty="0"/>
              <a:t> в год, </a:t>
            </a:r>
            <a:r>
              <a:rPr lang="ru-RU" dirty="0">
                <a:hlinkClick r:id="rId4"/>
              </a:rPr>
              <a:t>средняя численность</a:t>
            </a:r>
            <a:r>
              <a:rPr lang="ru-RU" dirty="0"/>
              <a:t> работников - не больше </a:t>
            </a:r>
            <a:r>
              <a:rPr lang="ru-RU" dirty="0">
                <a:hlinkClick r:id="rId5"/>
              </a:rPr>
              <a:t>15 </a:t>
            </a:r>
            <a:r>
              <a:rPr lang="ru-RU" dirty="0" smtClean="0">
                <a:hlinkClick r:id="rId5"/>
              </a:rPr>
              <a:t>человек</a:t>
            </a:r>
            <a:endParaRPr lang="ru-RU" dirty="0" smtClean="0"/>
          </a:p>
          <a:p>
            <a:pPr lvl="0" algn="just"/>
            <a:endParaRPr lang="ru-RU" sz="20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68681" y="2112135"/>
            <a:ext cx="10231121" cy="444868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21820" tIns="60910" rIns="121820" bIns="60910" anchor="ctr"/>
          <a:lstStyle/>
          <a:p>
            <a:r>
              <a:rPr lang="ru-RU" dirty="0" smtClean="0"/>
              <a:t>                                                   ПСН </a:t>
            </a:r>
            <a:r>
              <a:rPr lang="ru-RU" dirty="0"/>
              <a:t>не применяется в отношении:</a:t>
            </a:r>
          </a:p>
          <a:p>
            <a:pPr marL="457200" indent="-457200">
              <a:buAutoNum type="arabicParenR"/>
            </a:pPr>
            <a:r>
              <a:rPr lang="ru-RU" dirty="0" smtClean="0"/>
              <a:t>видов </a:t>
            </a:r>
            <a:r>
              <a:rPr lang="ru-RU" dirty="0"/>
              <a:t>деятельности, осуществляемых в рамках договора простого товарищества (договора о совместной деятельности) или договора доверительного управления имуществом</a:t>
            </a:r>
            <a:r>
              <a:rPr lang="ru-RU" dirty="0" smtClean="0"/>
              <a:t>;</a:t>
            </a:r>
          </a:p>
          <a:p>
            <a:pPr marL="457200" indent="-457200">
              <a:buFontTx/>
              <a:buAutoNum type="arabicParenR"/>
            </a:pPr>
            <a:r>
              <a:rPr lang="ru-RU" dirty="0"/>
              <a:t>деятельности по производству подакцизных товаров, а также по добыче и реализации полезных ископаемых;</a:t>
            </a:r>
          </a:p>
          <a:p>
            <a:pPr marL="457200" indent="-457200">
              <a:buFontTx/>
              <a:buAutoNum type="arabicParenR"/>
            </a:pPr>
            <a:r>
              <a:rPr lang="ru-RU" dirty="0"/>
              <a:t>розничной торговли, осуществляемой через объекты стационарной торговой сети с площадью торгового зала более 150 квадратных метров;</a:t>
            </a:r>
          </a:p>
          <a:p>
            <a:pPr marL="457200" indent="-457200">
              <a:buFontTx/>
              <a:buAutoNum type="arabicParenR"/>
            </a:pPr>
            <a:r>
              <a:rPr lang="ru-RU" dirty="0"/>
              <a:t>услуг общественного питания, оказываемых через объекты организации общественного питания с площадью зала обслуживания посетителей более 150 квадратных метров;</a:t>
            </a:r>
          </a:p>
          <a:p>
            <a:pPr marL="457200" indent="-457200">
              <a:buFontTx/>
              <a:buAutoNum type="arabicParenR"/>
            </a:pPr>
            <a:r>
              <a:rPr lang="ru-RU" dirty="0"/>
              <a:t>оптовой торговли, а также торговли, осуществляемой по договорам поставки</a:t>
            </a:r>
            <a:r>
              <a:rPr lang="ru-RU" dirty="0" smtClean="0"/>
              <a:t>;</a:t>
            </a:r>
          </a:p>
          <a:p>
            <a:pPr marL="457200" indent="-457200">
              <a:buFontTx/>
              <a:buAutoNum type="arabicParenR"/>
            </a:pPr>
            <a:r>
              <a:rPr lang="ru-RU" dirty="0"/>
              <a:t>услуг по перевозке грузов и пассажиров индивидуальными предпринимателями, имеющими на праве собственности или ином праве (пользования, владения и (или) распоряжения) более 20 автотранспортных средств, предназначенных для оказания таких услуг;</a:t>
            </a:r>
          </a:p>
          <a:p>
            <a:pPr marL="457200" indent="-457200">
              <a:buFontTx/>
              <a:buAutoNum type="arabicParenR"/>
            </a:pPr>
            <a:r>
              <a:rPr lang="ru-RU" dirty="0"/>
              <a:t>деятельности по совершению сделок с ценными бумагами и (или) производными финансовыми инструментами, а также по оказанию кредитных и иных финансовых </a:t>
            </a:r>
            <a:r>
              <a:rPr lang="ru-RU" dirty="0" smtClean="0"/>
              <a:t>услуг.</a:t>
            </a:r>
            <a:endParaRPr lang="ru-RU" dirty="0"/>
          </a:p>
          <a:p>
            <a:pPr marL="457200" indent="-457200">
              <a:buFontTx/>
              <a:buAutoNum type="arabicParenR"/>
            </a:pPr>
            <a:endParaRPr lang="ru-RU" dirty="0"/>
          </a:p>
          <a:p>
            <a:pPr marL="457200" indent="-457200">
              <a:buAutoNum type="arabicParenR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570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>
            <a:extLst>
              <a:ext uri="{FF2B5EF4-FFF2-40B4-BE49-F238E27FC236}">
                <a16:creationId xmlns="" xmlns:a16="http://schemas.microsoft.com/office/drawing/2014/main" id="{51A55428-D23F-4777-96FE-D91E0B26310D}"/>
              </a:ext>
            </a:extLst>
          </p:cNvPr>
          <p:cNvSpPr txBox="1">
            <a:spLocks/>
          </p:cNvSpPr>
          <p:nvPr/>
        </p:nvSpPr>
        <p:spPr>
          <a:xfrm>
            <a:off x="1055707" y="198022"/>
            <a:ext cx="9577058" cy="11247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7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kern="1200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Схема уменьшения </a:t>
            </a:r>
            <a:r>
              <a:rPr lang="ru-RU" sz="2400" b="1" kern="1200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суммы патента </a:t>
            </a:r>
            <a:endParaRPr lang="ru-RU" sz="2400" b="1" kern="1200" dirty="0" smtClean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  <a:p>
            <a:pPr defTabSz="97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kern="1200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на </a:t>
            </a:r>
            <a:r>
              <a:rPr lang="ru-RU" sz="2400" b="1" kern="1200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уплаченные страховые </a:t>
            </a:r>
            <a:r>
              <a:rPr lang="ru-RU" sz="2400" b="1" kern="1200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платежи (взносы)</a:t>
            </a:r>
            <a:endParaRPr lang="ru-RU" sz="2400" b="1" kern="1200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AE869868-9431-46BD-9770-B259F48D8861}"/>
              </a:ext>
            </a:extLst>
          </p:cNvPr>
          <p:cNvSpPr/>
          <p:nvPr/>
        </p:nvSpPr>
        <p:spPr>
          <a:xfrm>
            <a:off x="0" y="260648"/>
            <a:ext cx="83332" cy="602537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EC170511-0E5F-46E8-9D8B-B28896F4A66D}"/>
              </a:ext>
            </a:extLst>
          </p:cNvPr>
          <p:cNvGrpSpPr/>
          <p:nvPr/>
        </p:nvGrpSpPr>
        <p:grpSpPr>
          <a:xfrm>
            <a:off x="498764" y="1664804"/>
            <a:ext cx="4184879" cy="1224136"/>
            <a:chOff x="755132" y="1664804"/>
            <a:chExt cx="3928511" cy="1224136"/>
          </a:xfrm>
        </p:grpSpPr>
        <p:sp>
          <p:nvSpPr>
            <p:cNvPr id="69" name="Rectangle: Rounded Corners 68">
              <a:extLst>
                <a:ext uri="{FF2B5EF4-FFF2-40B4-BE49-F238E27FC236}">
                  <a16:creationId xmlns="" xmlns:a16="http://schemas.microsoft.com/office/drawing/2014/main" id="{847AE125-67DD-4EB3-B27F-EC28E16FB201}"/>
                </a:ext>
              </a:extLst>
            </p:cNvPr>
            <p:cNvSpPr/>
            <p:nvPr/>
          </p:nvSpPr>
          <p:spPr>
            <a:xfrm>
              <a:off x="755133" y="1664804"/>
              <a:ext cx="3928510" cy="122413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="" xmlns:a16="http://schemas.microsoft.com/office/drawing/2014/main" id="{A057E090-6385-4A86-B2C7-D81F63BF0B62}"/>
                </a:ext>
              </a:extLst>
            </p:cNvPr>
            <p:cNvSpPr txBox="1"/>
            <p:nvPr/>
          </p:nvSpPr>
          <p:spPr>
            <a:xfrm>
              <a:off x="755132" y="2005573"/>
              <a:ext cx="3819944" cy="523220"/>
            </a:xfrm>
            <a:prstGeom prst="rect">
              <a:avLst/>
            </a:prstGeom>
            <a:noFill/>
          </p:spPr>
          <p:txBody>
            <a:bodyPr wrap="square" lIns="0" rIns="0" anchor="ctr">
              <a:spAutoFit/>
            </a:bodyPr>
            <a:lstStyle/>
            <a:p>
              <a:pPr algn="ctr" defTabSz="1219170">
                <a:spcAft>
                  <a:spcPts val="600"/>
                </a:spcAft>
                <a:defRPr/>
              </a:pPr>
              <a:r>
                <a:rPr lang="ru-RU" sz="1400" b="1" dirty="0">
                  <a:solidFill>
                    <a:srgbClr val="1F497D">
                      <a:lumMod val="60000"/>
                      <a:lumOff val="40000"/>
                    </a:srgbClr>
                  </a:solidFill>
                  <a:latin typeface="Times New Roman" panose="02020603050405020304" pitchFamily="18" charset="0"/>
                  <a:ea typeface="Roboto Condensed" panose="02000000000000000000" pitchFamily="2" charset="0"/>
                  <a:cs typeface="Times New Roman" panose="02020603050405020304" pitchFamily="18" charset="0"/>
                </a:rPr>
                <a:t>ИП без наемных </a:t>
              </a:r>
              <a:r>
                <a:rPr lang="ru-RU" sz="1400" b="1" dirty="0" smtClean="0">
                  <a:solidFill>
                    <a:srgbClr val="1F497D">
                      <a:lumMod val="60000"/>
                      <a:lumOff val="40000"/>
                    </a:srgbClr>
                  </a:solidFill>
                  <a:latin typeface="Times New Roman" panose="02020603050405020304" pitchFamily="18" charset="0"/>
                  <a:ea typeface="Roboto Condensed" panose="02000000000000000000" pitchFamily="2" charset="0"/>
                  <a:cs typeface="Times New Roman" panose="02020603050405020304" pitchFamily="18" charset="0"/>
                </a:rPr>
                <a:t>работников </a:t>
              </a:r>
              <a:r>
                <a:rPr lang="ru-RU" sz="1400" b="1" dirty="0">
                  <a:solidFill>
                    <a:srgbClr val="1F497D">
                      <a:lumMod val="60000"/>
                      <a:lumOff val="40000"/>
                    </a:srgbClr>
                  </a:solidFill>
                  <a:latin typeface="Times New Roman" panose="02020603050405020304" pitchFamily="18" charset="0"/>
                  <a:ea typeface="Roboto Condensed" panose="02000000000000000000" pitchFamily="2" charset="0"/>
                  <a:cs typeface="Times New Roman" panose="02020603050405020304" pitchFamily="18" charset="0"/>
                </a:rPr>
                <a:t>могут уменьшить стоимость патентов на всю сумму взносов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9C7F956E-B277-4E35-9370-FD05370B9410}"/>
              </a:ext>
            </a:extLst>
          </p:cNvPr>
          <p:cNvGrpSpPr/>
          <p:nvPr/>
        </p:nvGrpSpPr>
        <p:grpSpPr>
          <a:xfrm>
            <a:off x="498764" y="4062782"/>
            <a:ext cx="4040521" cy="1953555"/>
            <a:chOff x="912804" y="4561193"/>
            <a:chExt cx="3928510" cy="1953555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="" xmlns:a16="http://schemas.microsoft.com/office/drawing/2014/main" id="{F499D60F-A64E-4F34-A62B-3151707CD8D7}"/>
                </a:ext>
              </a:extLst>
            </p:cNvPr>
            <p:cNvSpPr/>
            <p:nvPr/>
          </p:nvSpPr>
          <p:spPr>
            <a:xfrm>
              <a:off x="912804" y="4561193"/>
              <a:ext cx="3928510" cy="195355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="" xmlns:a16="http://schemas.microsoft.com/office/drawing/2014/main" id="{83328259-6499-42D4-B995-91C5D5D77104}"/>
                </a:ext>
              </a:extLst>
            </p:cNvPr>
            <p:cNvSpPr txBox="1"/>
            <p:nvPr/>
          </p:nvSpPr>
          <p:spPr>
            <a:xfrm>
              <a:off x="1297581" y="4861274"/>
              <a:ext cx="3097254" cy="1384995"/>
            </a:xfrm>
            <a:prstGeom prst="rect">
              <a:avLst/>
            </a:prstGeom>
            <a:noFill/>
          </p:spPr>
          <p:txBody>
            <a:bodyPr wrap="square" lIns="0" rIns="0" anchor="ctr">
              <a:spAutoFit/>
            </a:bodyPr>
            <a:lstStyle/>
            <a:p>
              <a:pPr algn="ctr" defTabSz="1219170">
                <a:spcAft>
                  <a:spcPts val="600"/>
                </a:spcAft>
                <a:defRPr/>
              </a:pPr>
              <a:r>
                <a:rPr lang="ru-RU" sz="1200" dirty="0"/>
                <a:t> </a:t>
              </a:r>
              <a:r>
                <a:rPr lang="ru-RU" sz="1200" b="1" dirty="0" smtClean="0">
                  <a:solidFill>
                    <a:srgbClr val="1F497D">
                      <a:lumMod val="60000"/>
                      <a:lumOff val="40000"/>
                    </a:srgbClr>
                  </a:solidFill>
                  <a:latin typeface="Times New Roman" panose="02020603050405020304" pitchFamily="18" charset="0"/>
                  <a:ea typeface="Roboto Condensed" panose="02000000000000000000" pitchFamily="2" charset="0"/>
                  <a:cs typeface="Times New Roman" panose="02020603050405020304" pitchFamily="18" charset="0"/>
                </a:rPr>
                <a:t>страховые </a:t>
              </a:r>
              <a:r>
                <a:rPr lang="ru-RU" sz="1200" b="1" dirty="0">
                  <a:solidFill>
                    <a:srgbClr val="1F497D">
                      <a:lumMod val="60000"/>
                      <a:lumOff val="40000"/>
                    </a:srgbClr>
                  </a:solidFill>
                  <a:latin typeface="Times New Roman" panose="02020603050405020304" pitchFamily="18" charset="0"/>
                  <a:ea typeface="Roboto Condensed" panose="02000000000000000000" pitchFamily="2" charset="0"/>
                  <a:cs typeface="Times New Roman" panose="02020603050405020304" pitchFamily="18" charset="0"/>
                </a:rPr>
                <a:t>платежи (взносы) и пособия уменьшают сумму налога, исчисленную за налоговый период, в случае их уплаты в пользу работников, занятых в тех сферах деятельности налогоплательщика, по которым уплачивается налог в связи с применением ПСН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0BB1C396-82B7-4A41-A36E-BD680166D857}"/>
              </a:ext>
            </a:extLst>
          </p:cNvPr>
          <p:cNvGrpSpPr/>
          <p:nvPr/>
        </p:nvGrpSpPr>
        <p:grpSpPr>
          <a:xfrm>
            <a:off x="7219709" y="1664804"/>
            <a:ext cx="4217160" cy="1224136"/>
            <a:chOff x="7508358" y="1664804"/>
            <a:chExt cx="3928510" cy="1224136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="" xmlns:a16="http://schemas.microsoft.com/office/drawing/2014/main" id="{DFBB9BBF-2305-4865-AF83-1E48D94D55CA}"/>
                </a:ext>
              </a:extLst>
            </p:cNvPr>
            <p:cNvSpPr/>
            <p:nvPr/>
          </p:nvSpPr>
          <p:spPr>
            <a:xfrm>
              <a:off x="7508358" y="1664804"/>
              <a:ext cx="3928510" cy="122413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="" xmlns:a16="http://schemas.microsoft.com/office/drawing/2014/main" id="{8C1ABA27-8C7C-453E-8EA3-203CB8BFF270}"/>
                </a:ext>
              </a:extLst>
            </p:cNvPr>
            <p:cNvSpPr txBox="1"/>
            <p:nvPr/>
          </p:nvSpPr>
          <p:spPr>
            <a:xfrm>
              <a:off x="7610287" y="1897851"/>
              <a:ext cx="3724652" cy="738664"/>
            </a:xfrm>
            <a:prstGeom prst="rect">
              <a:avLst/>
            </a:prstGeom>
            <a:noFill/>
          </p:spPr>
          <p:txBody>
            <a:bodyPr wrap="square" lIns="0" rIns="0" anchor="ctr">
              <a:spAutoFit/>
            </a:bodyPr>
            <a:lstStyle/>
            <a:p>
              <a:pPr algn="ctr" defTabSz="1219170">
                <a:spcAft>
                  <a:spcPts val="600"/>
                </a:spcAft>
                <a:defRPr/>
              </a:pPr>
              <a:r>
                <a:rPr lang="ru-RU" sz="1400" b="1" dirty="0">
                  <a:solidFill>
                    <a:srgbClr val="1F497D">
                      <a:lumMod val="60000"/>
                      <a:lumOff val="40000"/>
                    </a:srgbClr>
                  </a:solidFill>
                  <a:latin typeface="Times New Roman" panose="02020603050405020304" pitchFamily="18" charset="0"/>
                  <a:ea typeface="Roboto Condensed" panose="02000000000000000000" pitchFamily="2" charset="0"/>
                  <a:cs typeface="Times New Roman" panose="02020603050405020304" pitchFamily="18" charset="0"/>
                </a:rPr>
                <a:t>ИП </a:t>
              </a:r>
              <a:r>
                <a:rPr lang="ru-RU" sz="1400" b="1" dirty="0" smtClean="0">
                  <a:solidFill>
                    <a:srgbClr val="1F497D">
                      <a:lumMod val="60000"/>
                      <a:lumOff val="40000"/>
                    </a:srgbClr>
                  </a:solidFill>
                  <a:latin typeface="Times New Roman" panose="02020603050405020304" pitchFamily="18" charset="0"/>
                  <a:ea typeface="Roboto Condensed" panose="02000000000000000000" pitchFamily="2" charset="0"/>
                  <a:cs typeface="Times New Roman" panose="02020603050405020304" pitchFamily="18" charset="0"/>
                </a:rPr>
                <a:t>с наемными работниками </a:t>
              </a:r>
              <a:r>
                <a:rPr lang="ru-RU" sz="1400" b="1" dirty="0">
                  <a:solidFill>
                    <a:srgbClr val="1F497D">
                      <a:lumMod val="60000"/>
                      <a:lumOff val="40000"/>
                    </a:srgbClr>
                  </a:solidFill>
                  <a:latin typeface="Times New Roman" panose="02020603050405020304" pitchFamily="18" charset="0"/>
                  <a:ea typeface="Roboto Condensed" panose="02000000000000000000" pitchFamily="2" charset="0"/>
                  <a:cs typeface="Times New Roman" panose="02020603050405020304" pitchFamily="18" charset="0"/>
                </a:rPr>
                <a:t>могут уменьшить стоимость патентов </a:t>
              </a:r>
              <a:r>
                <a:rPr lang="ru-RU" sz="1400" b="1" dirty="0" smtClean="0">
                  <a:solidFill>
                    <a:srgbClr val="1F497D">
                      <a:lumMod val="60000"/>
                      <a:lumOff val="40000"/>
                    </a:srgbClr>
                  </a:solidFill>
                  <a:latin typeface="Times New Roman" panose="02020603050405020304" pitchFamily="18" charset="0"/>
                  <a:ea typeface="Roboto Condensed" panose="02000000000000000000" pitchFamily="2" charset="0"/>
                  <a:cs typeface="Times New Roman" panose="02020603050405020304" pitchFamily="18" charset="0"/>
                </a:rPr>
                <a:t>в сумме не более 50%</a:t>
              </a:r>
              <a:endParaRPr lang="ru-RU" sz="1400" b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ea typeface="Roboto Condensed" panose="02000000000000000000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AE086F2C-342A-4745-BB7B-C25D3D07D0D4}"/>
              </a:ext>
            </a:extLst>
          </p:cNvPr>
          <p:cNvGrpSpPr/>
          <p:nvPr/>
        </p:nvGrpSpPr>
        <p:grpSpPr>
          <a:xfrm>
            <a:off x="6967159" y="4083627"/>
            <a:ext cx="4130332" cy="2057176"/>
            <a:chOff x="6933990" y="4998930"/>
            <a:chExt cx="3928510" cy="1302970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="" xmlns:a16="http://schemas.microsoft.com/office/drawing/2014/main" id="{75DF5A98-79FC-4F17-AB02-BCBD8AB0DFD0}"/>
                </a:ext>
              </a:extLst>
            </p:cNvPr>
            <p:cNvSpPr/>
            <p:nvPr/>
          </p:nvSpPr>
          <p:spPr>
            <a:xfrm>
              <a:off x="6933990" y="4998930"/>
              <a:ext cx="3928510" cy="122413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="" xmlns:a16="http://schemas.microsoft.com/office/drawing/2014/main" id="{2CCCAECC-D829-4187-907E-CDF9F538E2D5}"/>
                </a:ext>
              </a:extLst>
            </p:cNvPr>
            <p:cNvSpPr txBox="1"/>
            <p:nvPr/>
          </p:nvSpPr>
          <p:spPr>
            <a:xfrm>
              <a:off x="7152534" y="5122520"/>
              <a:ext cx="3479711" cy="1179380"/>
            </a:xfrm>
            <a:prstGeom prst="rect">
              <a:avLst/>
            </a:prstGeom>
            <a:noFill/>
          </p:spPr>
          <p:txBody>
            <a:bodyPr wrap="square" lIns="0" rIns="0" anchor="ctr">
              <a:spAutoFit/>
            </a:bodyPr>
            <a:lstStyle/>
            <a:p>
              <a:pPr algn="ctr" defTabSz="1219170">
                <a:spcAft>
                  <a:spcPts val="600"/>
                </a:spcAft>
                <a:defRPr/>
              </a:pPr>
              <a:r>
                <a:rPr lang="ru-RU" sz="1200" b="1" dirty="0" smtClean="0">
                  <a:solidFill>
                    <a:srgbClr val="1F497D">
                      <a:lumMod val="60000"/>
                      <a:lumOff val="40000"/>
                    </a:srgbClr>
                  </a:solidFill>
                  <a:latin typeface="Times New Roman" panose="02020603050405020304" pitchFamily="18" charset="0"/>
                  <a:ea typeface="Roboto Condensed" panose="02000000000000000000" pitchFamily="2" charset="0"/>
                  <a:cs typeface="Times New Roman" panose="02020603050405020304" pitchFamily="18" charset="0"/>
                </a:rPr>
                <a:t>налогоплательщик </a:t>
              </a:r>
              <a:r>
                <a:rPr lang="ru-RU" sz="1200" b="1" dirty="0">
                  <a:solidFill>
                    <a:srgbClr val="1F497D">
                      <a:lumMod val="60000"/>
                      <a:lumOff val="40000"/>
                    </a:srgbClr>
                  </a:solidFill>
                  <a:latin typeface="Times New Roman" panose="02020603050405020304" pitchFamily="18" charset="0"/>
                  <a:ea typeface="Roboto Condensed" panose="02000000000000000000" pitchFamily="2" charset="0"/>
                  <a:cs typeface="Times New Roman" panose="02020603050405020304" pitchFamily="18" charset="0"/>
                </a:rPr>
                <a:t>направляет уведомление об уменьшении суммы налога, уплачиваемого в связи с применением ПСН, на сумму страховых платежей (взносов) и пособий в письменной или электронной форме с использованием усиленной квалифицированной электронной подписи по </a:t>
              </a:r>
              <a:r>
                <a:rPr lang="ru-RU" sz="1200" b="1" dirty="0" smtClean="0">
                  <a:solidFill>
                    <a:srgbClr val="1F497D">
                      <a:lumMod val="60000"/>
                      <a:lumOff val="40000"/>
                    </a:srgbClr>
                  </a:solidFill>
                  <a:latin typeface="Times New Roman" panose="02020603050405020304" pitchFamily="18" charset="0"/>
                  <a:ea typeface="Roboto Condensed" panose="02000000000000000000" pitchFamily="2" charset="0"/>
                  <a:cs typeface="Times New Roman" panose="02020603050405020304" pitchFamily="18" charset="0"/>
                </a:rPr>
                <a:t>ТКС                                           </a:t>
              </a:r>
              <a:r>
                <a:rPr lang="ru-RU" sz="1200" b="1" u="sng" dirty="0" smtClean="0">
                  <a:solidFill>
                    <a:srgbClr val="1F497D">
                      <a:lumMod val="60000"/>
                      <a:lumOff val="40000"/>
                    </a:srgbClr>
                  </a:solidFill>
                  <a:latin typeface="Times New Roman" panose="02020603050405020304" pitchFamily="18" charset="0"/>
                  <a:ea typeface="Roboto Condensed" panose="02000000000000000000" pitchFamily="2" charset="0"/>
                  <a:cs typeface="Times New Roman" panose="02020603050405020304" pitchFamily="18" charset="0"/>
                </a:rPr>
                <a:t>(форма уведомления утверждена приказом </a:t>
              </a:r>
              <a:r>
                <a:rPr lang="ru-RU" sz="1200" b="1" u="sng" dirty="0">
                  <a:solidFill>
                    <a:srgbClr val="1F497D">
                      <a:lumMod val="60000"/>
                      <a:lumOff val="40000"/>
                    </a:srgbClr>
                  </a:solidFill>
                  <a:latin typeface="Times New Roman" panose="02020603050405020304" pitchFamily="18" charset="0"/>
                  <a:ea typeface="Roboto Condensed" panose="02000000000000000000" pitchFamily="2" charset="0"/>
                  <a:cs typeface="Times New Roman" panose="02020603050405020304" pitchFamily="18" charset="0"/>
                </a:rPr>
                <a:t>ФНС России от </a:t>
              </a:r>
              <a:r>
                <a:rPr lang="ru-RU" sz="1200" b="1" u="sng" dirty="0" smtClean="0">
                  <a:solidFill>
                    <a:srgbClr val="1F497D">
                      <a:lumMod val="60000"/>
                      <a:lumOff val="40000"/>
                    </a:srgbClr>
                  </a:solidFill>
                  <a:latin typeface="Times New Roman" panose="02020603050405020304" pitchFamily="18" charset="0"/>
                  <a:ea typeface="Roboto Condensed" panose="02000000000000000000" pitchFamily="2" charset="0"/>
                  <a:cs typeface="Times New Roman" panose="02020603050405020304" pitchFamily="18" charset="0"/>
                </a:rPr>
                <a:t>26.03.2021 № ЕД-7-3/218@) </a:t>
              </a:r>
              <a:endParaRPr lang="ru-RU" sz="1200" b="1" u="sng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ea typeface="Roboto Condensed" panose="02000000000000000000" pitchFamily="2" charset="0"/>
                <a:cs typeface="Times New Roman" panose="02020603050405020304" pitchFamily="18" charset="0"/>
              </a:endParaRPr>
            </a:p>
            <a:p>
              <a:pPr algn="ctr" defTabSz="1219170">
                <a:spcAft>
                  <a:spcPts val="600"/>
                </a:spcAft>
                <a:defRPr/>
              </a:pPr>
              <a:endParaRPr lang="ru-RU" sz="1400" b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ea typeface="Roboto Condensed" panose="02000000000000000000" pitchFamily="2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27" name="Straight Arrow Connector 26">
            <a:extLst>
              <a:ext uri="{FF2B5EF4-FFF2-40B4-BE49-F238E27FC236}">
                <a16:creationId xmlns="" xmlns:a16="http://schemas.microsoft.com/office/drawing/2014/main" id="{8076B848-7273-4986-8605-BC546F08F8BB}"/>
              </a:ext>
            </a:extLst>
          </p:cNvPr>
          <p:cNvCxnSpPr>
            <a:cxnSpLocks/>
          </p:cNvCxnSpPr>
          <p:nvPr/>
        </p:nvCxnSpPr>
        <p:spPr>
          <a:xfrm flipV="1">
            <a:off x="5692358" y="2650354"/>
            <a:ext cx="1376357" cy="1088876"/>
          </a:xfrm>
          <a:prstGeom prst="straightConnector1">
            <a:avLst/>
          </a:prstGeom>
          <a:ln w="101600">
            <a:gradFill>
              <a:gsLst>
                <a:gs pos="0">
                  <a:schemeClr val="bg1">
                    <a:alpha val="0"/>
                  </a:schemeClr>
                </a:gs>
                <a:gs pos="57000">
                  <a:srgbClr val="EF435A"/>
                </a:gs>
              </a:gsLst>
              <a:lin ang="5400000" scaled="1"/>
            </a:gradFill>
            <a:miter lim="800000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="" xmlns:a16="http://schemas.microsoft.com/office/drawing/2014/main" id="{6D9744FA-91ED-4539-BF15-6A007C4628C5}"/>
              </a:ext>
            </a:extLst>
          </p:cNvPr>
          <p:cNvCxnSpPr>
            <a:cxnSpLocks/>
          </p:cNvCxnSpPr>
          <p:nvPr/>
        </p:nvCxnSpPr>
        <p:spPr>
          <a:xfrm flipH="1" flipV="1">
            <a:off x="4533228" y="2770342"/>
            <a:ext cx="1376357" cy="1088876"/>
          </a:xfrm>
          <a:prstGeom prst="straightConnector1">
            <a:avLst/>
          </a:prstGeom>
          <a:ln w="101600">
            <a:gradFill>
              <a:gsLst>
                <a:gs pos="0">
                  <a:schemeClr val="bg1">
                    <a:alpha val="0"/>
                  </a:schemeClr>
                </a:gs>
                <a:gs pos="57000">
                  <a:srgbClr val="EF435A"/>
                </a:gs>
              </a:gsLst>
              <a:lin ang="5400000" scaled="1"/>
            </a:gradFill>
            <a:miter lim="800000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="" xmlns:a16="http://schemas.microsoft.com/office/drawing/2014/main" id="{9CC306A7-D1B6-42CA-9333-780922FF67C1}"/>
              </a:ext>
            </a:extLst>
          </p:cNvPr>
          <p:cNvCxnSpPr>
            <a:cxnSpLocks/>
          </p:cNvCxnSpPr>
          <p:nvPr/>
        </p:nvCxnSpPr>
        <p:spPr>
          <a:xfrm>
            <a:off x="5523342" y="3539189"/>
            <a:ext cx="1376357" cy="1088876"/>
          </a:xfrm>
          <a:prstGeom prst="straightConnector1">
            <a:avLst/>
          </a:prstGeom>
          <a:ln w="101600">
            <a:gradFill>
              <a:gsLst>
                <a:gs pos="0">
                  <a:schemeClr val="bg1">
                    <a:alpha val="0"/>
                  </a:schemeClr>
                </a:gs>
                <a:gs pos="57000">
                  <a:srgbClr val="EF435A"/>
                </a:gs>
              </a:gsLst>
              <a:lin ang="5400000" scaled="1"/>
            </a:gradFill>
            <a:miter lim="800000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="" xmlns:a16="http://schemas.microsoft.com/office/drawing/2014/main" id="{5F18884A-8A43-433C-8244-D041DA6E5B01}"/>
              </a:ext>
            </a:extLst>
          </p:cNvPr>
          <p:cNvCxnSpPr>
            <a:cxnSpLocks/>
          </p:cNvCxnSpPr>
          <p:nvPr/>
        </p:nvCxnSpPr>
        <p:spPr>
          <a:xfrm flipH="1">
            <a:off x="4485017" y="3573727"/>
            <a:ext cx="1376357" cy="1088876"/>
          </a:xfrm>
          <a:prstGeom prst="straightConnector1">
            <a:avLst/>
          </a:prstGeom>
          <a:ln w="101600">
            <a:gradFill>
              <a:gsLst>
                <a:gs pos="0">
                  <a:schemeClr val="bg1">
                    <a:alpha val="0"/>
                  </a:schemeClr>
                </a:gs>
                <a:gs pos="57000">
                  <a:srgbClr val="EF435A"/>
                </a:gs>
              </a:gsLst>
              <a:lin ang="5400000" scaled="1"/>
            </a:gradFill>
            <a:miter lim="800000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Номер слайда 3"/>
          <p:cNvSpPr txBox="1">
            <a:spLocks/>
          </p:cNvSpPr>
          <p:nvPr/>
        </p:nvSpPr>
        <p:spPr>
          <a:xfrm>
            <a:off x="11366500" y="5863210"/>
            <a:ext cx="825500" cy="632460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defPPr>
              <a:defRPr lang="ru-RU"/>
            </a:defPPr>
            <a:lvl1pPr marL="0" algn="l" defTabSz="914400" rtl="0" eaLnBrk="1" latinLnBrk="0" hangingPunct="1">
              <a:defRPr sz="14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ru-RU" sz="2800" dirty="0" smtClean="0">
                <a:solidFill>
                  <a:prstClr val="white"/>
                </a:solidFill>
              </a:rPr>
              <a:t>7</a:t>
            </a:r>
            <a:endParaRPr lang="ru-RU" altLang="ru-RU" sz="2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959889"/>
      </p:ext>
    </p:extLst>
  </p:cSld>
  <p:clrMapOvr>
    <a:masterClrMapping/>
  </p:clrMapOvr>
  <p:transition spd="med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11135057" y="5978401"/>
            <a:ext cx="671447" cy="684776"/>
          </a:xfrm>
        </p:spPr>
        <p:txBody>
          <a:bodyPr/>
          <a:lstStyle/>
          <a:p>
            <a:pPr>
              <a:defRPr/>
            </a:pPr>
            <a:r>
              <a:rPr lang="ru-RU" altLang="ru-RU" dirty="0" smtClean="0">
                <a:solidFill>
                  <a:prstClr val="white"/>
                </a:solidFill>
                <a:latin typeface="Calibri"/>
              </a:rPr>
              <a:t>8</a:t>
            </a:r>
            <a:endParaRPr lang="ru-RU" alt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1017270" y="731519"/>
            <a:ext cx="10264139" cy="1611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0902" tIns="60452" rIns="120902" bIns="60452" numCol="1" anchor="ctr" anchorCtr="0" compatLnSpc="1">
            <a:prstTxWarp prst="textNoShape">
              <a:avLst/>
            </a:prstTxWarp>
          </a:bodyPr>
          <a:lstStyle>
            <a:lvl1pPr marL="0" marR="0" indent="0" algn="l" defTabSz="8159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5pPr>
            <a:lvl6pPr marL="357644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6pPr>
            <a:lvl7pPr marL="715285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7pPr>
            <a:lvl8pPr marL="1072931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8pPr>
            <a:lvl9pPr marL="1430574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000" dirty="0" smtClean="0"/>
              <a:t>Пример</a:t>
            </a:r>
            <a:r>
              <a:rPr lang="en-US" sz="2000" dirty="0" smtClean="0"/>
              <a:t>: </a:t>
            </a:r>
            <a:r>
              <a:rPr lang="ru-RU" sz="2000" dirty="0" smtClean="0"/>
              <a:t>по </a:t>
            </a:r>
            <a:r>
              <a:rPr lang="ru-RU" sz="2000" dirty="0"/>
              <a:t>вопросу применения </a:t>
            </a:r>
            <a:r>
              <a:rPr lang="ru-RU" sz="2000" b="0" u="sng" dirty="0"/>
              <a:t>ИП</a:t>
            </a:r>
            <a:r>
              <a:rPr lang="ru-RU" sz="2000" dirty="0"/>
              <a:t> ограничения по уменьшению суммы налога на страховые взносы, но не более чем 50 процентов в отношении налога, исчисленного по всем патентам, полученным ИП в календарном году, в случае использования ИП работников только по одному из полученных патентов</a:t>
            </a:r>
            <a:endParaRPr lang="ru-RU" sz="2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14400" y="2537460"/>
            <a:ext cx="10208262" cy="378332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21820" tIns="60910" rIns="121820" bIns="60910" anchor="ctr"/>
          <a:lstStyle/>
          <a:p>
            <a:r>
              <a:rPr lang="ru-RU" dirty="0" smtClean="0"/>
              <a:t>       ИП </a:t>
            </a:r>
            <a:r>
              <a:rPr lang="ru-RU" dirty="0"/>
              <a:t>получил 3 патента:</a:t>
            </a:r>
          </a:p>
          <a:p>
            <a:pPr lvl="0"/>
            <a:r>
              <a:rPr lang="ru-RU" dirty="0"/>
              <a:t>патент № 1 со сроком действия </a:t>
            </a:r>
            <a:r>
              <a:rPr lang="ru-RU" dirty="0" smtClean="0"/>
              <a:t>01.01.2021- 31.03.2021</a:t>
            </a:r>
            <a:r>
              <a:rPr lang="ru-RU" dirty="0"/>
              <a:t>;</a:t>
            </a:r>
          </a:p>
          <a:p>
            <a:pPr lvl="0"/>
            <a:r>
              <a:rPr lang="ru-RU" dirty="0"/>
              <a:t>патент № 2 со сроком действия </a:t>
            </a:r>
            <a:r>
              <a:rPr lang="ru-RU" dirty="0" smtClean="0"/>
              <a:t>01.01.2021- 31.12.2021</a:t>
            </a:r>
            <a:r>
              <a:rPr lang="ru-RU" dirty="0"/>
              <a:t>;</a:t>
            </a:r>
          </a:p>
          <a:p>
            <a:pPr lvl="0"/>
            <a:r>
              <a:rPr lang="ru-RU" dirty="0"/>
              <a:t>патент № 3 со сроком действия </a:t>
            </a:r>
            <a:r>
              <a:rPr lang="ru-RU" dirty="0" smtClean="0"/>
              <a:t>01.07.2021- 01.10.2021</a:t>
            </a:r>
            <a:r>
              <a:rPr lang="ru-RU" dirty="0"/>
              <a:t>.</a:t>
            </a:r>
          </a:p>
          <a:p>
            <a:r>
              <a:rPr lang="ru-RU" dirty="0"/>
              <a:t>При этом 05.08.2021 ИП нанял работника по виду деятельности, применяемому в рамках патента № 3</a:t>
            </a:r>
            <a:r>
              <a:rPr lang="ru-RU" dirty="0" smtClean="0"/>
              <a:t>. Уведомление </a:t>
            </a:r>
            <a:r>
              <a:rPr lang="ru-RU" dirty="0"/>
              <a:t>об уменьшении суммы налога по всем указанным патентам ИП подал </a:t>
            </a:r>
            <a:r>
              <a:rPr lang="ru-RU" dirty="0" smtClean="0"/>
              <a:t>10.10.2021 года.</a:t>
            </a:r>
            <a:endParaRPr lang="ru-RU" dirty="0"/>
          </a:p>
          <a:p>
            <a:r>
              <a:rPr lang="ru-RU" dirty="0" smtClean="0"/>
              <a:t>      По </a:t>
            </a:r>
            <a:r>
              <a:rPr lang="ru-RU" dirty="0"/>
              <a:t>патенту № 1 ИП вправе уменьшить исчисленную сумму налога на сумму уплаченных в периоде действия патента страховых взносов в фиксированном размере на обязательное пенсионное страхование, обязательное медицинское страхование.</a:t>
            </a:r>
          </a:p>
          <a:p>
            <a:r>
              <a:rPr lang="ru-RU" dirty="0" smtClean="0"/>
              <a:t>      По </a:t>
            </a:r>
            <a:r>
              <a:rPr lang="ru-RU" dirty="0"/>
              <a:t>патентам № 2 и № 3 действует ограничение в размере 50 процентов, поскольку в период действия указанных патентов ИП был использован труд наемного работника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028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11168382" y="6014598"/>
            <a:ext cx="671447" cy="684776"/>
          </a:xfrm>
        </p:spPr>
        <p:txBody>
          <a:bodyPr/>
          <a:lstStyle/>
          <a:p>
            <a:pPr>
              <a:defRPr/>
            </a:pPr>
            <a:r>
              <a:rPr lang="ru-RU" altLang="ru-RU" dirty="0" smtClean="0">
                <a:solidFill>
                  <a:prstClr val="white"/>
                </a:solidFill>
                <a:latin typeface="Calibri"/>
              </a:rPr>
              <a:t>9</a:t>
            </a:r>
            <a:endParaRPr lang="ru-RU" alt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1097280" y="283845"/>
            <a:ext cx="10071102" cy="1362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0902" tIns="60452" rIns="120902" bIns="60452" numCol="1" anchor="ctr" anchorCtr="0" compatLnSpc="1">
            <a:prstTxWarp prst="textNoShape">
              <a:avLst/>
            </a:prstTxWarp>
          </a:bodyPr>
          <a:lstStyle>
            <a:lvl1pPr marL="0" marR="0" indent="0" algn="l" defTabSz="8159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815875" rtl="0" eaLnBrk="0" fontAlgn="base" hangingPunct="0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5pPr>
            <a:lvl6pPr marL="357644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6pPr>
            <a:lvl7pPr marL="715285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7pPr>
            <a:lvl8pPr marL="1072931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8pPr>
            <a:lvl9pPr marL="1430574" algn="l" defTabSz="815875" rtl="0" fontAlgn="base">
              <a:lnSpc>
                <a:spcPts val="4070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000" dirty="0" smtClean="0"/>
              <a:t>Пример</a:t>
            </a:r>
            <a:r>
              <a:rPr lang="en-US" sz="2000" dirty="0" smtClean="0"/>
              <a:t>: </a:t>
            </a:r>
            <a:r>
              <a:rPr lang="ru-RU" sz="2000" dirty="0" smtClean="0"/>
              <a:t>по </a:t>
            </a:r>
            <a:r>
              <a:rPr lang="ru-RU" sz="2000" dirty="0"/>
              <a:t>вопросу уменьшения суммы налога, уплачиваемого в связи с применением ПСН, на сумму страховых взносов, которые не были учтены в полном объеме при уменьшении налога по ранее представленным уведомлениям</a:t>
            </a:r>
            <a:endParaRPr lang="ru-RU" sz="22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91540" y="1645921"/>
            <a:ext cx="10208262" cy="471106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21820" tIns="60910" rIns="121820" bIns="60910" anchor="ctr"/>
          <a:lstStyle/>
          <a:p>
            <a:r>
              <a:rPr lang="ru-RU" dirty="0" smtClean="0"/>
              <a:t>        </a:t>
            </a:r>
            <a:r>
              <a:rPr lang="ru-RU" sz="1600" dirty="0" smtClean="0"/>
              <a:t>ИП </a:t>
            </a:r>
            <a:r>
              <a:rPr lang="ru-RU" sz="1600" dirty="0"/>
              <a:t>получил 3 патента:</a:t>
            </a:r>
          </a:p>
          <a:p>
            <a:pPr lvl="0"/>
            <a:r>
              <a:rPr lang="ru-RU" sz="1600" dirty="0"/>
              <a:t>Патент № 1 со сроком действия </a:t>
            </a:r>
            <a:r>
              <a:rPr lang="ru-RU" sz="1600" dirty="0" smtClean="0"/>
              <a:t>01.01.2021- 31.03.2021 </a:t>
            </a:r>
            <a:r>
              <a:rPr lang="ru-RU" sz="1600" dirty="0"/>
              <a:t>и суммой налога 15 тыс. рублей.</a:t>
            </a:r>
          </a:p>
          <a:p>
            <a:pPr lvl="0"/>
            <a:r>
              <a:rPr lang="ru-RU" sz="1600" dirty="0"/>
              <a:t>Патент № 2 со сроком действия </a:t>
            </a:r>
            <a:r>
              <a:rPr lang="ru-RU" sz="1600" dirty="0" smtClean="0"/>
              <a:t>01.04.2021- 30.06.2021 </a:t>
            </a:r>
            <a:r>
              <a:rPr lang="ru-RU" sz="1600" dirty="0"/>
              <a:t>и суммой налога 25 тыс. рублей.</a:t>
            </a:r>
          </a:p>
          <a:p>
            <a:pPr lvl="0"/>
            <a:r>
              <a:rPr lang="ru-RU" sz="1600" dirty="0"/>
              <a:t>Патент № 3 со сроком действия </a:t>
            </a:r>
            <a:r>
              <a:rPr lang="ru-RU" sz="1600" dirty="0" smtClean="0"/>
              <a:t>01.07.2021- 31.10.2021 </a:t>
            </a:r>
            <a:r>
              <a:rPr lang="ru-RU" sz="1600" dirty="0"/>
              <a:t>и суммой налога 15 тыс. рублей.</a:t>
            </a:r>
          </a:p>
          <a:p>
            <a:r>
              <a:rPr lang="ru-RU" sz="1600" dirty="0" smtClean="0"/>
              <a:t>         При </a:t>
            </a:r>
            <a:r>
              <a:rPr lang="ru-RU" sz="1600" dirty="0"/>
              <a:t>этом с 01.05.2021 ИП использует труд работника</a:t>
            </a:r>
            <a:r>
              <a:rPr lang="ru-RU" sz="1600" dirty="0" smtClean="0"/>
              <a:t>. ИП </a:t>
            </a:r>
            <a:r>
              <a:rPr lang="ru-RU" sz="1600" dirty="0"/>
              <a:t>01.06.2021 уплачены страховые взносы в размере 35 тыс. рублей. Уведомление об уменьшении суммы налога по патенту № 2 ИП подано 15.06.2021.</a:t>
            </a:r>
          </a:p>
          <a:p>
            <a:r>
              <a:rPr lang="ru-RU" sz="1600" dirty="0" smtClean="0"/>
              <a:t>       Поскольку </a:t>
            </a:r>
            <a:r>
              <a:rPr lang="ru-RU" sz="1600" dirty="0"/>
              <a:t>ИП использует труд работника в налоговом периоде, сумма налога по патенту </a:t>
            </a:r>
            <a:r>
              <a:rPr lang="ru-RU" sz="1600" dirty="0" smtClean="0"/>
              <a:t>№ </a:t>
            </a:r>
            <a:r>
              <a:rPr lang="ru-RU" sz="1600" dirty="0"/>
              <a:t>2 уменьшается не более чем на 12,5 тыс. рублей (25 тыс. руб. х 50%). Следовательно, при уменьшении суммы налога на сумму уплаченных страховых взносов у ИП остается сумма превышения в размере 22,5 тыс. рублей (35 тыс. руб. - 12,5 тыс. руб.).</a:t>
            </a:r>
          </a:p>
          <a:p>
            <a:r>
              <a:rPr lang="ru-RU" sz="1600" dirty="0" smtClean="0"/>
              <a:t>        По </a:t>
            </a:r>
            <a:r>
              <a:rPr lang="ru-RU" sz="1600" dirty="0"/>
              <a:t>остальным патентам ИП вправе уменьшить сумму налога на сумму указанного превышения. По патенту № 1 ИП вправе уменьшить сумму налога на всю сумму страховых взносов, поскольку в период действия данного патента труд работников не использовался</a:t>
            </a:r>
            <a:r>
              <a:rPr lang="ru-RU" sz="1600" dirty="0" smtClean="0"/>
              <a:t>. Оставшуюся </a:t>
            </a:r>
            <a:r>
              <a:rPr lang="ru-RU" sz="1600" dirty="0"/>
              <a:t>сумму превышения в размере 7,5 тыс. рублей (22,5 тыс. рублей - 15 тыс. руб.) ИП вправе перенести на патент № 3 в целях уменьшения суммы налога по нему, но не более чем на 50 процентов ввиду использования труда работника</a:t>
            </a:r>
            <a:endParaRPr lang="ru-RU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182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широкий слайд_тема">
  <a:themeElements>
    <a:clrScheme name="10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6013</TotalTime>
  <Words>1568</Words>
  <Application>Microsoft Office PowerPoint</Application>
  <PresentationFormat>Широкоэкранный</PresentationFormat>
  <Paragraphs>126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Calibri</vt:lpstr>
      <vt:lpstr>lined-icons</vt:lpstr>
      <vt:lpstr>Roboto Condensed</vt:lpstr>
      <vt:lpstr>Times New Roman</vt:lpstr>
      <vt:lpstr>1_Present_FNS2012_A4</vt:lpstr>
      <vt:lpstr>Present_FNS2012_16-9</vt:lpstr>
      <vt:lpstr>широкий слайд_тема</vt:lpstr>
      <vt:lpstr> Актуальные вопросы применения специальных налоговых режимов</vt:lpstr>
      <vt:lpstr>Презентация PowerPoint</vt:lpstr>
      <vt:lpstr>Презентация PowerPoint</vt:lpstr>
      <vt:lpstr>Код признака применения налоговой ставки для налогоплательщиков, у которых превышен лимит объемов доходов и численности до 200 млн. руб. и 130 человек соответственно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Налоговые ставки по специальным налоговым режимам</vt:lpstr>
      <vt:lpstr>            формы документов в отношении применения  специальных налоговых режимов </vt:lpstr>
      <vt:lpstr>БЛАГОДАРЮ  ЗА  ВНИМАНИЕ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Варичева Владлена Дмитриевна</dc:creator>
  <cp:lastModifiedBy>Тимофеенко Денис Сергеевич</cp:lastModifiedBy>
  <cp:revision>256</cp:revision>
  <cp:lastPrinted>2021-01-27T11:44:19Z</cp:lastPrinted>
  <dcterms:created xsi:type="dcterms:W3CDTF">2020-10-15T06:41:14Z</dcterms:created>
  <dcterms:modified xsi:type="dcterms:W3CDTF">2021-10-20T06:26:00Z</dcterms:modified>
</cp:coreProperties>
</file>